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12192000"/>
  <p:embeddedFontLst>
    <p:embeddedFont>
      <p:font typeface="MiSans" panose="020B0604020202020204" charset="-122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613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CF3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3-d2nf8k98bjvh7rlj0a7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0003"/>
            <a:ext cx="12263122" cy="68980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985330" y="1568117"/>
            <a:ext cx="6264818" cy="175994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Django Auth Crash Course Day1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235190" y="4391660"/>
            <a:ext cx="4064000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9158605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9158605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358630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9358630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558655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9558655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758680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9758680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426315" y="94885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2426315" y="94885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2626340" y="94885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2626340" y="94885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2826365" y="94885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2826365" y="94885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026390" y="94885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3026390" y="94885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2318365" y="3578388"/>
            <a:ext cx="406400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2318365" y="4213388"/>
            <a:ext cx="303593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pic>
        <p:nvPicPr>
          <p:cNvPr id="23" name="Image 1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68" y="1412240"/>
            <a:ext cx="1320800" cy="1371600"/>
          </a:xfrm>
          <a:prstGeom prst="rect">
            <a:avLst/>
          </a:prstGeom>
        </p:spPr>
      </p:pic>
      <p:pic>
        <p:nvPicPr>
          <p:cNvPr id="24" name="Image 2" descr="https://kimi-img.moonshot.cn/pub/slides/slides_tmpl/image/25-08-27-20:04:32-d2nf8k18bjvh7rlj0a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5946" y="4391660"/>
            <a:ext cx="983056" cy="907962"/>
          </a:xfrm>
          <a:prstGeom prst="rect">
            <a:avLst/>
          </a:prstGeom>
        </p:spPr>
      </p:pic>
      <p:sp>
        <p:nvSpPr>
          <p:cNvPr id="25" name="Shape 20"/>
          <p:cNvSpPr/>
          <p:nvPr/>
        </p:nvSpPr>
        <p:spPr>
          <a:xfrm>
            <a:off x="1273269" y="2275839"/>
            <a:ext cx="539750" cy="508001"/>
          </a:xfrm>
          <a:prstGeom prst="ellipse">
            <a:avLst/>
          </a:prstGeom>
          <a:solidFill>
            <a:srgbClr val="B2C4FF"/>
          </a:solidFill>
          <a:ln/>
        </p:spPr>
      </p:sp>
      <p:sp>
        <p:nvSpPr>
          <p:cNvPr id="26" name="Text 21"/>
          <p:cNvSpPr/>
          <p:nvPr/>
        </p:nvSpPr>
        <p:spPr>
          <a:xfrm>
            <a:off x="1273269" y="2275839"/>
            <a:ext cx="539750" cy="50800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7" name="Image 3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7925" y="5073480"/>
            <a:ext cx="731154" cy="676035"/>
          </a:xfrm>
          <a:prstGeom prst="rect">
            <a:avLst/>
          </a:prstGeom>
        </p:spPr>
      </p:pic>
      <p:sp>
        <p:nvSpPr>
          <p:cNvPr id="28" name="Shape 22"/>
          <p:cNvSpPr/>
          <p:nvPr/>
        </p:nvSpPr>
        <p:spPr>
          <a:xfrm>
            <a:off x="11511842" y="121936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9" name="Text 23"/>
          <p:cNvSpPr/>
          <p:nvPr/>
        </p:nvSpPr>
        <p:spPr>
          <a:xfrm>
            <a:off x="11511842" y="121936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4"/>
          <p:cNvSpPr/>
          <p:nvPr/>
        </p:nvSpPr>
        <p:spPr>
          <a:xfrm>
            <a:off x="11511842" y="101933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1" name="Text 25"/>
          <p:cNvSpPr/>
          <p:nvPr/>
        </p:nvSpPr>
        <p:spPr>
          <a:xfrm>
            <a:off x="11511842" y="101933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6"/>
          <p:cNvSpPr/>
          <p:nvPr/>
        </p:nvSpPr>
        <p:spPr>
          <a:xfrm>
            <a:off x="11511842" y="81931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3" name="Text 27"/>
          <p:cNvSpPr/>
          <p:nvPr/>
        </p:nvSpPr>
        <p:spPr>
          <a:xfrm>
            <a:off x="11511842" y="81931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Shape 28"/>
          <p:cNvSpPr/>
          <p:nvPr/>
        </p:nvSpPr>
        <p:spPr>
          <a:xfrm>
            <a:off x="11511842" y="61928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5" name="Text 29"/>
          <p:cNvSpPr/>
          <p:nvPr/>
        </p:nvSpPr>
        <p:spPr>
          <a:xfrm>
            <a:off x="11511842" y="61928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6" name="Shape 30"/>
          <p:cNvSpPr/>
          <p:nvPr/>
        </p:nvSpPr>
        <p:spPr>
          <a:xfrm>
            <a:off x="11511842" y="201247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7" name="Text 31"/>
          <p:cNvSpPr/>
          <p:nvPr/>
        </p:nvSpPr>
        <p:spPr>
          <a:xfrm>
            <a:off x="11511842" y="201247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8" name="Shape 32"/>
          <p:cNvSpPr/>
          <p:nvPr/>
        </p:nvSpPr>
        <p:spPr>
          <a:xfrm>
            <a:off x="11511842" y="181245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9" name="Text 33"/>
          <p:cNvSpPr/>
          <p:nvPr/>
        </p:nvSpPr>
        <p:spPr>
          <a:xfrm>
            <a:off x="11511842" y="181245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0" name="Shape 34"/>
          <p:cNvSpPr/>
          <p:nvPr/>
        </p:nvSpPr>
        <p:spPr>
          <a:xfrm>
            <a:off x="11511842" y="161242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1" name="Text 35"/>
          <p:cNvSpPr/>
          <p:nvPr/>
        </p:nvSpPr>
        <p:spPr>
          <a:xfrm>
            <a:off x="11511842" y="161242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2" name="Shape 36"/>
          <p:cNvSpPr/>
          <p:nvPr/>
        </p:nvSpPr>
        <p:spPr>
          <a:xfrm>
            <a:off x="11511842" y="14124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3" name="Text 37"/>
          <p:cNvSpPr/>
          <p:nvPr/>
        </p:nvSpPr>
        <p:spPr>
          <a:xfrm>
            <a:off x="11511842" y="14124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4" name="Shape 38"/>
          <p:cNvSpPr/>
          <p:nvPr/>
        </p:nvSpPr>
        <p:spPr>
          <a:xfrm>
            <a:off x="318177" y="572515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5" name="Text 39"/>
          <p:cNvSpPr/>
          <p:nvPr/>
        </p:nvSpPr>
        <p:spPr>
          <a:xfrm>
            <a:off x="318177" y="572515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6" name="Shape 40"/>
          <p:cNvSpPr/>
          <p:nvPr/>
        </p:nvSpPr>
        <p:spPr>
          <a:xfrm>
            <a:off x="318178" y="552513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7" name="Text 41"/>
          <p:cNvSpPr/>
          <p:nvPr/>
        </p:nvSpPr>
        <p:spPr>
          <a:xfrm>
            <a:off x="318178" y="552513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8" name="Shape 42"/>
          <p:cNvSpPr/>
          <p:nvPr/>
        </p:nvSpPr>
        <p:spPr>
          <a:xfrm>
            <a:off x="318178" y="532510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9" name="Text 43"/>
          <p:cNvSpPr/>
          <p:nvPr/>
        </p:nvSpPr>
        <p:spPr>
          <a:xfrm>
            <a:off x="318178" y="532510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0" name="Shape 44"/>
          <p:cNvSpPr/>
          <p:nvPr/>
        </p:nvSpPr>
        <p:spPr>
          <a:xfrm>
            <a:off x="318178" y="512508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1" name="Text 45"/>
          <p:cNvSpPr/>
          <p:nvPr/>
        </p:nvSpPr>
        <p:spPr>
          <a:xfrm>
            <a:off x="318178" y="512508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2" name="Shape 46"/>
          <p:cNvSpPr/>
          <p:nvPr/>
        </p:nvSpPr>
        <p:spPr>
          <a:xfrm>
            <a:off x="318177" y="651827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3" name="Text 47"/>
          <p:cNvSpPr/>
          <p:nvPr/>
        </p:nvSpPr>
        <p:spPr>
          <a:xfrm>
            <a:off x="318177" y="651827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4" name="Shape 48"/>
          <p:cNvSpPr/>
          <p:nvPr/>
        </p:nvSpPr>
        <p:spPr>
          <a:xfrm>
            <a:off x="318178" y="631825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5" name="Text 49"/>
          <p:cNvSpPr/>
          <p:nvPr/>
        </p:nvSpPr>
        <p:spPr>
          <a:xfrm>
            <a:off x="318178" y="631825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6" name="Shape 50"/>
          <p:cNvSpPr/>
          <p:nvPr/>
        </p:nvSpPr>
        <p:spPr>
          <a:xfrm>
            <a:off x="318178" y="611822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7" name="Text 51"/>
          <p:cNvSpPr/>
          <p:nvPr/>
        </p:nvSpPr>
        <p:spPr>
          <a:xfrm>
            <a:off x="318178" y="611822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8" name="Shape 52"/>
          <p:cNvSpPr/>
          <p:nvPr/>
        </p:nvSpPr>
        <p:spPr>
          <a:xfrm>
            <a:off x="318178" y="591820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9" name="Text 53"/>
          <p:cNvSpPr/>
          <p:nvPr/>
        </p:nvSpPr>
        <p:spPr>
          <a:xfrm>
            <a:off x="318178" y="591820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D8E1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47179" y="50614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7179" y="50614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47204" y="50614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847204" y="50614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47229" y="50614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047229" y="50614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247254" y="50614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247254" y="50614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43817" y="124666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443817" y="124666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43817" y="104663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443817" y="104663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43817" y="84661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443817" y="84661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43817" y="64659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443817" y="64659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93420" y="713105"/>
            <a:ext cx="4472940" cy="19983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Apply Migrations &amp; Superuser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10205" y="2162989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10205" y="2162989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86604" y="2203527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2" name="Text 20"/>
          <p:cNvSpPr/>
          <p:nvPr/>
        </p:nvSpPr>
        <p:spPr>
          <a:xfrm>
            <a:off x="786604" y="2203527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10205" y="4414604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710205" y="4414604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86604" y="4455142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6" name="Text 24"/>
          <p:cNvSpPr/>
          <p:nvPr/>
        </p:nvSpPr>
        <p:spPr>
          <a:xfrm>
            <a:off x="786604" y="4455142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7" name="Image 0" descr="https://kimi-img.moonshot.cn/pub/slides/slides_tmpl/image/25-08-27-20:04:42-d2nf8mh8bjvh7rlj0al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277" y="0"/>
            <a:ext cx="6564268" cy="3429000"/>
          </a:xfrm>
          <a:prstGeom prst="rect">
            <a:avLst/>
          </a:prstGeom>
        </p:spPr>
      </p:pic>
      <p:pic>
        <p:nvPicPr>
          <p:cNvPr id="28" name="Image 1" descr="https://kimi-img.moonshot.cn/pub/slides/slides_tmpl/image/25-08-27-20:04:42-d2nf8mh8bjvh7rlj0alg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0849" y="3429001"/>
            <a:ext cx="6571151" cy="3429000"/>
          </a:xfrm>
          <a:prstGeom prst="rect">
            <a:avLst/>
          </a:prstGeom>
        </p:spPr>
      </p:pic>
      <p:sp>
        <p:nvSpPr>
          <p:cNvPr id="29" name="Shape 25"/>
          <p:cNvSpPr/>
          <p:nvPr/>
        </p:nvSpPr>
        <p:spPr>
          <a:xfrm>
            <a:off x="5580731" y="-1"/>
            <a:ext cx="1940488" cy="6858000"/>
          </a:xfrm>
          <a:prstGeom prst="rect">
            <a:avLst/>
          </a:prstGeom>
          <a:gradFill flip="none" rotWithShape="1">
            <a:gsLst>
              <a:gs pos="0">
                <a:srgbClr val="D8E1FD"/>
              </a:gs>
              <a:gs pos="1000">
                <a:srgbClr val="D9E2FE"/>
              </a:gs>
              <a:gs pos="18000">
                <a:srgbClr val="D8E1FD"/>
              </a:gs>
              <a:gs pos="29000">
                <a:srgbClr val="D9E2FE"/>
              </a:gs>
              <a:gs pos="99000">
                <a:srgbClr val="FFF2C6">
                  <a:alpha val="0"/>
                </a:srgbClr>
              </a:gs>
              <a:gs pos="100000">
                <a:srgbClr val="FFF2C6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0" name="Text 26"/>
          <p:cNvSpPr/>
          <p:nvPr/>
        </p:nvSpPr>
        <p:spPr>
          <a:xfrm>
            <a:off x="5580731" y="-1"/>
            <a:ext cx="1940488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Text 27"/>
          <p:cNvSpPr/>
          <p:nvPr/>
        </p:nvSpPr>
        <p:spPr>
          <a:xfrm>
            <a:off x="1169035" y="2096135"/>
            <a:ext cx="462470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Migration Commands</a:t>
            </a:r>
            <a:endParaRPr lang="en-US" sz="1600" dirty="0"/>
          </a:p>
        </p:txBody>
      </p:sp>
      <p:sp>
        <p:nvSpPr>
          <p:cNvPr id="32" name="Text 28"/>
          <p:cNvSpPr/>
          <p:nvPr/>
        </p:nvSpPr>
        <p:spPr>
          <a:xfrm>
            <a:off x="1205865" y="2495550"/>
            <a:ext cx="4624705" cy="10582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Run python manage.py makemigrations and python manage.py migrate to apply the new schema. Then, use python manage.py createsuperuser to create an admin account.</a:t>
            </a:r>
            <a:endParaRPr lang="en-US" sz="1600" dirty="0"/>
          </a:p>
        </p:txBody>
      </p:sp>
      <p:sp>
        <p:nvSpPr>
          <p:cNvPr id="33" name="Text 29"/>
          <p:cNvSpPr/>
          <p:nvPr/>
        </p:nvSpPr>
        <p:spPr>
          <a:xfrm>
            <a:off x="1169035" y="4347845"/>
            <a:ext cx="462470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Verification</a:t>
            </a:r>
            <a:endParaRPr lang="en-US" sz="1600" dirty="0"/>
          </a:p>
        </p:txBody>
      </p:sp>
      <p:sp>
        <p:nvSpPr>
          <p:cNvPr id="34" name="Text 30"/>
          <p:cNvSpPr/>
          <p:nvPr/>
        </p:nvSpPr>
        <p:spPr>
          <a:xfrm>
            <a:off x="1205865" y="4747260"/>
            <a:ext cx="4624705" cy="10582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Verify that the custom fields appear in the Django admin interface. Test the login functionality to ensure the custom user model is working correctly.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gradFill flip="none" rotWithShape="0">
          <a:gsLst>
            <a:gs pos="0">
              <a:srgbClr val="FFF2C6"/>
            </a:gs>
            <a:gs pos="47000">
              <a:srgbClr val="D8E1FD"/>
            </a:gs>
            <a:gs pos="78000">
              <a:srgbClr val="C7D5FC"/>
            </a:gs>
            <a:gs pos="100000">
              <a:srgbClr val="FDF8CB"/>
            </a:gs>
          </a:gsLst>
          <a:lin ang="2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8-d2nf8lh8bjvh7rlj0ae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399" y="517692"/>
            <a:ext cx="7251700" cy="63403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8502" y="2308860"/>
            <a:ext cx="4599086" cy="38617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5000" dirty="0">
                <a:solidFill>
                  <a:srgbClr val="7F9CD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97560" y="1932305"/>
            <a:ext cx="1075563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CRUD &amp; Passwords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104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73104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3107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93107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3109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13109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33112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133112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27687" y="159653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527687" y="159653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27687" y="13965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527687" y="13965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27687" y="119647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527687" y="119647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27687" y="99645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527687" y="99645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1" name="Image 1" descr="https://kimi-img.moonshot.cn/pub/slides/slides_tmpl/image/25-08-27-20:04:34-d2nf8kh8bjvh7rlj0a80.png"/>
          <p:cNvPicPr>
            <a:picLocks noChangeAspect="1"/>
          </p:cNvPicPr>
          <p:nvPr/>
        </p:nvPicPr>
        <p:blipFill>
          <a:blip r:embed="rId4">
            <a:alphaModFix amt="59000"/>
          </a:blip>
          <a:stretch>
            <a:fillRect/>
          </a:stretch>
        </p:blipFill>
        <p:spPr>
          <a:xfrm>
            <a:off x="5131435" y="330200"/>
            <a:ext cx="7048500" cy="6197600"/>
          </a:xfrm>
          <a:prstGeom prst="rect">
            <a:avLst/>
          </a:prstGeom>
        </p:spPr>
      </p:pic>
      <p:pic>
        <p:nvPicPr>
          <p:cNvPr id="22" name="Image 2" descr="https://kimi-img.moonshot.cn/pub/slides/slides_tmpl/image/25-08-27-20:04:33-d2nf8k98bjvh7rlj0a7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97300"/>
            <a:ext cx="5143500" cy="3060700"/>
          </a:xfrm>
          <a:prstGeom prst="rect">
            <a:avLst/>
          </a:prstGeom>
        </p:spPr>
      </p:pic>
      <p:pic>
        <p:nvPicPr>
          <p:cNvPr id="23" name="Image 3" descr="https://kimi-img.moonshot.cn/pub/slides/slides_tmpl/image/25-08-27-20:04:32-d2nf8k18bjvh7rlj0a5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445" y="4587240"/>
            <a:ext cx="152400" cy="1524000"/>
          </a:xfrm>
          <a:prstGeom prst="rect">
            <a:avLst/>
          </a:prstGeom>
        </p:spPr>
      </p:pic>
      <p:pic>
        <p:nvPicPr>
          <p:cNvPr id="24" name="Image 4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1275" y="3907257"/>
            <a:ext cx="1320800" cy="1371600"/>
          </a:xfrm>
          <a:prstGeom prst="rect">
            <a:avLst/>
          </a:prstGeom>
        </p:spPr>
      </p:pic>
      <p:pic>
        <p:nvPicPr>
          <p:cNvPr id="25" name="Image 5" descr="https://kimi-img.moonshot.cn/pub/slides/slides_tmpl/image/25-08-27-20:04:32-d2nf8k18bjvh7rlj0a6g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70172" y="1111250"/>
            <a:ext cx="983056" cy="907962"/>
          </a:xfrm>
          <a:prstGeom prst="rect">
            <a:avLst/>
          </a:prstGeom>
        </p:spPr>
      </p:pic>
      <p:sp>
        <p:nvSpPr>
          <p:cNvPr id="26" name="Shape 18"/>
          <p:cNvSpPr/>
          <p:nvPr/>
        </p:nvSpPr>
        <p:spPr>
          <a:xfrm>
            <a:off x="1101725" y="3958057"/>
            <a:ext cx="539750" cy="508001"/>
          </a:xfrm>
          <a:prstGeom prst="ellipse">
            <a:avLst/>
          </a:prstGeom>
          <a:solidFill>
            <a:srgbClr val="B2C4FF"/>
          </a:solidFill>
          <a:ln/>
        </p:spPr>
      </p:sp>
      <p:sp>
        <p:nvSpPr>
          <p:cNvPr id="27" name="Text 19"/>
          <p:cNvSpPr/>
          <p:nvPr/>
        </p:nvSpPr>
        <p:spPr>
          <a:xfrm>
            <a:off x="1101725" y="3958057"/>
            <a:ext cx="539750" cy="50800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6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87651" y="1515914"/>
            <a:ext cx="731154" cy="6760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gradFill flip="none" rotWithShape="0">
          <a:gsLst>
            <a:gs pos="0">
              <a:srgbClr val="C7D5FC"/>
            </a:gs>
            <a:gs pos="29000">
              <a:srgbClr val="C7D5FC"/>
            </a:gs>
            <a:gs pos="49000">
              <a:srgbClr val="FFF7DD"/>
            </a:gs>
            <a:gs pos="83000">
              <a:srgbClr val="D8E1FD"/>
            </a:gs>
            <a:gs pos="100000">
              <a:srgbClr val="D8E1FD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07664" y="3773157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207664" y="3773157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284063" y="3813695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5" name="Text 3"/>
          <p:cNvSpPr/>
          <p:nvPr/>
        </p:nvSpPr>
        <p:spPr>
          <a:xfrm>
            <a:off x="4284063" y="3813695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306882" y="1088529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306882" y="1088529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8383281" y="1129067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9" name="Text 7"/>
          <p:cNvSpPr/>
          <p:nvPr/>
        </p:nvSpPr>
        <p:spPr>
          <a:xfrm>
            <a:off x="8383281" y="1129067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0" descr="https://kimi-img.moonshot.cn/pub/slides/slides_tmpl/image/25-08-27-20:04:43-d2nf8mp8bjvh7rlj0ap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15" y="939165"/>
            <a:ext cx="2995930" cy="2520950"/>
          </a:xfrm>
          <a:prstGeom prst="rect">
            <a:avLst/>
          </a:prstGeom>
        </p:spPr>
      </p:pic>
      <p:pic>
        <p:nvPicPr>
          <p:cNvPr id="11" name="Image 1" descr="https://kimi-img.moonshot.cn/pub/slides/slides_tmpl/image/25-08-27-20:04:43-d2nf8mp8bjvh7rlj0ang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0135" y="939165"/>
            <a:ext cx="4514215" cy="2520950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769099" y="387354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9"/>
          <p:cNvSpPr/>
          <p:nvPr/>
        </p:nvSpPr>
        <p:spPr>
          <a:xfrm>
            <a:off x="769099" y="387354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969124" y="387354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1"/>
          <p:cNvSpPr/>
          <p:nvPr/>
        </p:nvSpPr>
        <p:spPr>
          <a:xfrm>
            <a:off x="969124" y="387354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169149" y="387354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7" name="Text 13"/>
          <p:cNvSpPr/>
          <p:nvPr/>
        </p:nvSpPr>
        <p:spPr>
          <a:xfrm>
            <a:off x="1169149" y="387354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1369174" y="387354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9" name="Text 15"/>
          <p:cNvSpPr/>
          <p:nvPr/>
        </p:nvSpPr>
        <p:spPr>
          <a:xfrm>
            <a:off x="1369174" y="387354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6"/>
          <p:cNvSpPr/>
          <p:nvPr/>
        </p:nvSpPr>
        <p:spPr>
          <a:xfrm>
            <a:off x="565737" y="461406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1" name="Text 17"/>
          <p:cNvSpPr/>
          <p:nvPr/>
        </p:nvSpPr>
        <p:spPr>
          <a:xfrm>
            <a:off x="565737" y="461406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8"/>
          <p:cNvSpPr/>
          <p:nvPr/>
        </p:nvSpPr>
        <p:spPr>
          <a:xfrm>
            <a:off x="565737" y="441404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3" name="Text 19"/>
          <p:cNvSpPr/>
          <p:nvPr/>
        </p:nvSpPr>
        <p:spPr>
          <a:xfrm>
            <a:off x="565737" y="441404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0"/>
          <p:cNvSpPr/>
          <p:nvPr/>
        </p:nvSpPr>
        <p:spPr>
          <a:xfrm>
            <a:off x="565737" y="421401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5" name="Text 21"/>
          <p:cNvSpPr/>
          <p:nvPr/>
        </p:nvSpPr>
        <p:spPr>
          <a:xfrm>
            <a:off x="565737" y="421401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2"/>
          <p:cNvSpPr/>
          <p:nvPr/>
        </p:nvSpPr>
        <p:spPr>
          <a:xfrm>
            <a:off x="565737" y="401399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7" name="Text 23"/>
          <p:cNvSpPr/>
          <p:nvPr/>
        </p:nvSpPr>
        <p:spPr>
          <a:xfrm>
            <a:off x="565737" y="401399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Text 24"/>
          <p:cNvSpPr/>
          <p:nvPr/>
        </p:nvSpPr>
        <p:spPr>
          <a:xfrm>
            <a:off x="815340" y="4079875"/>
            <a:ext cx="3196590" cy="20834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2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Basic User CRUD Operations</a:t>
            </a:r>
            <a:endParaRPr lang="en-US" sz="1600" dirty="0"/>
          </a:p>
        </p:txBody>
      </p:sp>
      <p:sp>
        <p:nvSpPr>
          <p:cNvPr id="29" name="Shape 25"/>
          <p:cNvSpPr/>
          <p:nvPr/>
        </p:nvSpPr>
        <p:spPr>
          <a:xfrm>
            <a:off x="4207029" y="5375897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30" name="Text 26"/>
          <p:cNvSpPr/>
          <p:nvPr/>
        </p:nvSpPr>
        <p:spPr>
          <a:xfrm>
            <a:off x="4207029" y="5375897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7"/>
          <p:cNvSpPr/>
          <p:nvPr/>
        </p:nvSpPr>
        <p:spPr>
          <a:xfrm>
            <a:off x="4283428" y="5416435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32" name="Text 28"/>
          <p:cNvSpPr/>
          <p:nvPr/>
        </p:nvSpPr>
        <p:spPr>
          <a:xfrm>
            <a:off x="4283428" y="5416435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Text 29"/>
          <p:cNvSpPr/>
          <p:nvPr/>
        </p:nvSpPr>
        <p:spPr>
          <a:xfrm>
            <a:off x="8610600" y="1015365"/>
            <a:ext cx="319659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List View</a:t>
            </a:r>
            <a:endParaRPr lang="en-US" sz="1600" dirty="0"/>
          </a:p>
        </p:txBody>
      </p:sp>
      <p:sp>
        <p:nvSpPr>
          <p:cNvPr id="34" name="Text 30"/>
          <p:cNvSpPr/>
          <p:nvPr/>
        </p:nvSpPr>
        <p:spPr>
          <a:xfrm>
            <a:off x="8409305" y="1816735"/>
            <a:ext cx="3505835" cy="129004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Create a view that fetches all users using get_user_model(). Pass the users to a template and render a list displaying the username and custom role fields.</a:t>
            </a:r>
            <a:endParaRPr lang="en-US" sz="1600" dirty="0"/>
          </a:p>
        </p:txBody>
      </p:sp>
      <p:sp>
        <p:nvSpPr>
          <p:cNvPr id="35" name="Text 31"/>
          <p:cNvSpPr/>
          <p:nvPr/>
        </p:nvSpPr>
        <p:spPr>
          <a:xfrm>
            <a:off x="4511675" y="3717925"/>
            <a:ext cx="699198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Template Rendering</a:t>
            </a:r>
            <a:endParaRPr lang="en-US" sz="1600" dirty="0"/>
          </a:p>
        </p:txBody>
      </p:sp>
      <p:sp>
        <p:nvSpPr>
          <p:cNvPr id="36" name="Text 32"/>
          <p:cNvSpPr/>
          <p:nvPr/>
        </p:nvSpPr>
        <p:spPr>
          <a:xfrm>
            <a:off x="4309745" y="4131945"/>
            <a:ext cx="7106920" cy="50264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 the template, use a for loop to iterate over the users and display their information. This forms the basis for read operations in user management.</a:t>
            </a:r>
            <a:endParaRPr lang="en-US" sz="1600" dirty="0"/>
          </a:p>
        </p:txBody>
      </p:sp>
      <p:sp>
        <p:nvSpPr>
          <p:cNvPr id="37" name="Text 33"/>
          <p:cNvSpPr/>
          <p:nvPr/>
        </p:nvSpPr>
        <p:spPr>
          <a:xfrm>
            <a:off x="4511040" y="5320665"/>
            <a:ext cx="700659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CRUD Pattern</a:t>
            </a:r>
            <a:endParaRPr lang="en-US" sz="1600" dirty="0"/>
          </a:p>
        </p:txBody>
      </p:sp>
      <p:sp>
        <p:nvSpPr>
          <p:cNvPr id="38" name="Text 34"/>
          <p:cNvSpPr/>
          <p:nvPr/>
        </p:nvSpPr>
        <p:spPr>
          <a:xfrm>
            <a:off x="4309110" y="5734685"/>
            <a:ext cx="7106920" cy="50264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view and template setup forms the foundation for implementing create, update, and delete operations for users in your application.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gradFill flip="none" rotWithShape="0">
          <a:gsLst>
            <a:gs pos="0">
              <a:srgbClr val="FFF2C6"/>
            </a:gs>
            <a:gs pos="47000">
              <a:srgbClr val="D8E1FD"/>
            </a:gs>
            <a:gs pos="78000">
              <a:srgbClr val="C7D5FC"/>
            </a:gs>
            <a:gs pos="100000">
              <a:srgbClr val="FDF8CB"/>
            </a:gs>
          </a:gsLst>
          <a:lin ang="2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62944" y="38299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62944" y="38299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62969" y="38299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862969" y="38299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62994" y="38299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062994" y="38299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263019" y="38299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263019" y="38299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59582" y="112351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459582" y="112351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59582" y="92349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459582" y="92349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59582" y="72346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459582" y="72346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59582" y="52344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459582" y="52344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60730" y="586105"/>
            <a:ext cx="4331335" cy="2404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 Password Management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741473" y="590076"/>
            <a:ext cx="273761" cy="268403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5741473" y="590076"/>
            <a:ext cx="273761" cy="26840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832884" y="641160"/>
            <a:ext cx="164592" cy="166233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2" name="Text 20"/>
          <p:cNvSpPr/>
          <p:nvPr/>
        </p:nvSpPr>
        <p:spPr>
          <a:xfrm>
            <a:off x="5832884" y="641160"/>
            <a:ext cx="164592" cy="1662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3" name="Image 0" descr="https://kimi-img.moonshot.cn/pub/slides/slides_tmpl/image/25-08-27-20:04:45-d2nf8n98bjvh7rlj0as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797" y="4091333"/>
            <a:ext cx="2595557" cy="2178740"/>
          </a:xfrm>
          <a:prstGeom prst="rect">
            <a:avLst/>
          </a:prstGeom>
        </p:spPr>
      </p:pic>
      <p:pic>
        <p:nvPicPr>
          <p:cNvPr id="24" name="Image 1" descr="https://kimi-img.moonshot.cn/pub/slides/slides_tmpl/image/25-08-27-20:04:46-d2nf8nh8bjvh7rlj0atg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5698" y="4035628"/>
            <a:ext cx="2595557" cy="2178740"/>
          </a:xfrm>
          <a:prstGeom prst="rect">
            <a:avLst/>
          </a:prstGeom>
        </p:spPr>
      </p:pic>
      <p:pic>
        <p:nvPicPr>
          <p:cNvPr id="25" name="Image 2" descr="https://kimi-img.moonshot.cn/pub/slides/slides_tmpl/image/25-08-27-20:04:46-d2nf8nh8bjvh7rlj0at0.jpe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69507" y="-2812672"/>
            <a:ext cx="4139014" cy="2744055"/>
          </a:xfrm>
          <a:prstGeom prst="rect">
            <a:avLst/>
          </a:prstGeom>
        </p:spPr>
      </p:pic>
      <p:sp>
        <p:nvSpPr>
          <p:cNvPr id="26" name="Shape 21"/>
          <p:cNvSpPr/>
          <p:nvPr/>
        </p:nvSpPr>
        <p:spPr>
          <a:xfrm>
            <a:off x="5741473" y="2426622"/>
            <a:ext cx="273761" cy="268403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7" name="Text 22"/>
          <p:cNvSpPr/>
          <p:nvPr/>
        </p:nvSpPr>
        <p:spPr>
          <a:xfrm>
            <a:off x="5741473" y="2426622"/>
            <a:ext cx="273761" cy="26840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3"/>
          <p:cNvSpPr/>
          <p:nvPr/>
        </p:nvSpPr>
        <p:spPr>
          <a:xfrm>
            <a:off x="5832884" y="2477706"/>
            <a:ext cx="164592" cy="166233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9" name="Text 24"/>
          <p:cNvSpPr/>
          <p:nvPr/>
        </p:nvSpPr>
        <p:spPr>
          <a:xfrm>
            <a:off x="5832884" y="2477706"/>
            <a:ext cx="164592" cy="1662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5"/>
          <p:cNvSpPr/>
          <p:nvPr/>
        </p:nvSpPr>
        <p:spPr>
          <a:xfrm>
            <a:off x="642370" y="2622839"/>
            <a:ext cx="273761" cy="268403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31" name="Text 26"/>
          <p:cNvSpPr/>
          <p:nvPr/>
        </p:nvSpPr>
        <p:spPr>
          <a:xfrm>
            <a:off x="642370" y="2622839"/>
            <a:ext cx="273761" cy="26840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7"/>
          <p:cNvSpPr/>
          <p:nvPr/>
        </p:nvSpPr>
        <p:spPr>
          <a:xfrm>
            <a:off x="733781" y="2673923"/>
            <a:ext cx="164592" cy="166233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33" name="Text 28"/>
          <p:cNvSpPr/>
          <p:nvPr/>
        </p:nvSpPr>
        <p:spPr>
          <a:xfrm>
            <a:off x="733781" y="2673923"/>
            <a:ext cx="164592" cy="1662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Shape 29"/>
          <p:cNvSpPr/>
          <p:nvPr/>
        </p:nvSpPr>
        <p:spPr>
          <a:xfrm>
            <a:off x="642370" y="4586768"/>
            <a:ext cx="273761" cy="268403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35" name="Text 30"/>
          <p:cNvSpPr/>
          <p:nvPr/>
        </p:nvSpPr>
        <p:spPr>
          <a:xfrm>
            <a:off x="642370" y="4586768"/>
            <a:ext cx="273761" cy="26840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6" name="Shape 31"/>
          <p:cNvSpPr/>
          <p:nvPr/>
        </p:nvSpPr>
        <p:spPr>
          <a:xfrm>
            <a:off x="733781" y="4637852"/>
            <a:ext cx="164592" cy="166233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37" name="Text 32"/>
          <p:cNvSpPr/>
          <p:nvPr/>
        </p:nvSpPr>
        <p:spPr>
          <a:xfrm>
            <a:off x="733781" y="4637852"/>
            <a:ext cx="164592" cy="1662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8" name="Text 33"/>
          <p:cNvSpPr/>
          <p:nvPr/>
        </p:nvSpPr>
        <p:spPr>
          <a:xfrm>
            <a:off x="996315" y="2556510"/>
            <a:ext cx="459486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set_password() Method</a:t>
            </a:r>
            <a:endParaRPr lang="en-US" sz="1600" dirty="0"/>
          </a:p>
        </p:txBody>
      </p:sp>
      <p:sp>
        <p:nvSpPr>
          <p:cNvPr id="39" name="Text 34"/>
          <p:cNvSpPr/>
          <p:nvPr/>
        </p:nvSpPr>
        <p:spPr>
          <a:xfrm>
            <a:off x="674370" y="3007360"/>
            <a:ext cx="4899660" cy="7651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the set_password() method to securely handle passwords. This method hashes the plaintext password before storing it in the database.</a:t>
            </a:r>
            <a:endParaRPr lang="en-US" sz="1600" dirty="0"/>
          </a:p>
        </p:txBody>
      </p:sp>
      <p:sp>
        <p:nvSpPr>
          <p:cNvPr id="40" name="Text 35"/>
          <p:cNvSpPr/>
          <p:nvPr/>
        </p:nvSpPr>
        <p:spPr>
          <a:xfrm>
            <a:off x="6095422" y="505101"/>
            <a:ext cx="5480551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Example Usage</a:t>
            </a:r>
            <a:endParaRPr lang="en-US" sz="1600" dirty="0"/>
          </a:p>
        </p:txBody>
      </p:sp>
      <p:sp>
        <p:nvSpPr>
          <p:cNvPr id="41" name="Text 36"/>
          <p:cNvSpPr/>
          <p:nvPr/>
        </p:nvSpPr>
        <p:spPr>
          <a:xfrm>
            <a:off x="5950388" y="908583"/>
            <a:ext cx="5480551" cy="10275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 example, create a user with user = User.objects.create(username='john'). Then call user.set_password('securepassword123') and user.save() to set a secure password.</a:t>
            </a:r>
            <a:endParaRPr lang="en-US" sz="1600" dirty="0"/>
          </a:p>
        </p:txBody>
      </p:sp>
      <p:sp>
        <p:nvSpPr>
          <p:cNvPr id="42" name="Text 37"/>
          <p:cNvSpPr/>
          <p:nvPr/>
        </p:nvSpPr>
        <p:spPr>
          <a:xfrm>
            <a:off x="996315" y="4519930"/>
            <a:ext cx="459486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Avoid Plaintext</a:t>
            </a:r>
            <a:endParaRPr lang="en-US" sz="1600" dirty="0"/>
          </a:p>
        </p:txBody>
      </p:sp>
      <p:sp>
        <p:nvSpPr>
          <p:cNvPr id="43" name="Text 38"/>
          <p:cNvSpPr/>
          <p:nvPr/>
        </p:nvSpPr>
        <p:spPr>
          <a:xfrm>
            <a:off x="674370" y="4971415"/>
            <a:ext cx="4918075" cy="7651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Never store passwords in plaintext. Django handles password hashing automatically, ensuring that passwords are stored securely.</a:t>
            </a:r>
            <a:endParaRPr lang="en-US" sz="1600" dirty="0"/>
          </a:p>
        </p:txBody>
      </p:sp>
      <p:sp>
        <p:nvSpPr>
          <p:cNvPr id="44" name="Text 39"/>
          <p:cNvSpPr/>
          <p:nvPr/>
        </p:nvSpPr>
        <p:spPr>
          <a:xfrm>
            <a:off x="6095422" y="2341647"/>
            <a:ext cx="5480551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Best Practice</a:t>
            </a:r>
            <a:endParaRPr lang="en-US" sz="1600" dirty="0"/>
          </a:p>
        </p:txBody>
      </p:sp>
      <p:sp>
        <p:nvSpPr>
          <p:cNvPr id="45" name="Text 40"/>
          <p:cNvSpPr/>
          <p:nvPr/>
        </p:nvSpPr>
        <p:spPr>
          <a:xfrm>
            <a:off x="5950388" y="2745129"/>
            <a:ext cx="5480551" cy="7651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Always use set_password() for password handling to maintain security. Avoid direct assignment to the password field to prevent security vulnerabilities.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gradFill flip="none" rotWithShape="0">
          <a:gsLst>
            <a:gs pos="0">
              <a:srgbClr val="FFF2C6"/>
            </a:gs>
            <a:gs pos="47000">
              <a:srgbClr val="D8E1FD"/>
            </a:gs>
            <a:gs pos="78000">
              <a:srgbClr val="C7D5FC"/>
            </a:gs>
            <a:gs pos="100000">
              <a:srgbClr val="FDF8CB"/>
            </a:gs>
          </a:gsLst>
          <a:lin ang="2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8-d2nf8lh8bjvh7rlj0ae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399" y="517692"/>
            <a:ext cx="7251700" cy="63403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8502" y="2308860"/>
            <a:ext cx="4599086" cy="38617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5000" dirty="0">
                <a:solidFill>
                  <a:srgbClr val="7F9CD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97560" y="1932305"/>
            <a:ext cx="1075563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Lab &amp; Wrap-up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104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73104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3107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93107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3109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13109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33112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133112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27687" y="159653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527687" y="159653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27687" y="13965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527687" y="13965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27687" y="119647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527687" y="119647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27687" y="99645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527687" y="99645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1" name="Image 1" descr="https://kimi-img.moonshot.cn/pub/slides/slides_tmpl/image/25-08-27-20:04:34-d2nf8kh8bjvh7rlj0a80.png"/>
          <p:cNvPicPr>
            <a:picLocks noChangeAspect="1"/>
          </p:cNvPicPr>
          <p:nvPr/>
        </p:nvPicPr>
        <p:blipFill>
          <a:blip r:embed="rId4">
            <a:alphaModFix amt="59000"/>
          </a:blip>
          <a:stretch>
            <a:fillRect/>
          </a:stretch>
        </p:blipFill>
        <p:spPr>
          <a:xfrm>
            <a:off x="5131435" y="330200"/>
            <a:ext cx="7048500" cy="6197600"/>
          </a:xfrm>
          <a:prstGeom prst="rect">
            <a:avLst/>
          </a:prstGeom>
        </p:spPr>
      </p:pic>
      <p:pic>
        <p:nvPicPr>
          <p:cNvPr id="22" name="Image 2" descr="https://kimi-img.moonshot.cn/pub/slides/slides_tmpl/image/25-08-27-20:04:33-d2nf8k98bjvh7rlj0a7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97300"/>
            <a:ext cx="5143500" cy="3060700"/>
          </a:xfrm>
          <a:prstGeom prst="rect">
            <a:avLst/>
          </a:prstGeom>
        </p:spPr>
      </p:pic>
      <p:pic>
        <p:nvPicPr>
          <p:cNvPr id="23" name="Image 3" descr="https://kimi-img.moonshot.cn/pub/slides/slides_tmpl/image/25-08-27-20:04:32-d2nf8k18bjvh7rlj0a5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445" y="4587240"/>
            <a:ext cx="152400" cy="1524000"/>
          </a:xfrm>
          <a:prstGeom prst="rect">
            <a:avLst/>
          </a:prstGeom>
        </p:spPr>
      </p:pic>
      <p:pic>
        <p:nvPicPr>
          <p:cNvPr id="24" name="Image 4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1275" y="3907257"/>
            <a:ext cx="1320800" cy="1371600"/>
          </a:xfrm>
          <a:prstGeom prst="rect">
            <a:avLst/>
          </a:prstGeom>
        </p:spPr>
      </p:pic>
      <p:pic>
        <p:nvPicPr>
          <p:cNvPr id="25" name="Image 5" descr="https://kimi-img.moonshot.cn/pub/slides/slides_tmpl/image/25-08-27-20:04:32-d2nf8k18bjvh7rlj0a6g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70172" y="1111250"/>
            <a:ext cx="983056" cy="907962"/>
          </a:xfrm>
          <a:prstGeom prst="rect">
            <a:avLst/>
          </a:prstGeom>
        </p:spPr>
      </p:pic>
      <p:sp>
        <p:nvSpPr>
          <p:cNvPr id="26" name="Shape 18"/>
          <p:cNvSpPr/>
          <p:nvPr/>
        </p:nvSpPr>
        <p:spPr>
          <a:xfrm>
            <a:off x="1101725" y="3958057"/>
            <a:ext cx="539750" cy="508001"/>
          </a:xfrm>
          <a:prstGeom prst="ellipse">
            <a:avLst/>
          </a:prstGeom>
          <a:solidFill>
            <a:srgbClr val="B2C4FF"/>
          </a:solidFill>
          <a:ln/>
        </p:spPr>
      </p:sp>
      <p:sp>
        <p:nvSpPr>
          <p:cNvPr id="27" name="Text 19"/>
          <p:cNvSpPr/>
          <p:nvPr/>
        </p:nvSpPr>
        <p:spPr>
          <a:xfrm>
            <a:off x="1101725" y="3958057"/>
            <a:ext cx="539750" cy="50800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6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87651" y="1515914"/>
            <a:ext cx="731154" cy="6760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BF3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4-d2nf8kh8bjvh7rlj0a9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465" y="1213485"/>
            <a:ext cx="6986905" cy="47307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45117" y="67313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545117" y="67313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45142" y="67313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745142" y="67313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45167" y="67313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945167" y="67313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45192" y="67313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145192" y="67313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41754" y="141365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341754" y="141365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41754" y="121363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341754" y="121363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341754" y="101360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341754" y="101360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341754" y="81358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341754" y="81358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11505" y="880110"/>
            <a:ext cx="3765550" cy="16516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just">
              <a:lnSpc>
                <a:spcPct val="100000"/>
              </a:lnSpc>
            </a:pPr>
            <a:r>
              <a:rPr lang="en-US" sz="2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Day 1 Lab Exercise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410210" y="2501265"/>
            <a:ext cx="273685" cy="332740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410210" y="2501265"/>
            <a:ext cx="273685" cy="3327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01595" y="2564594"/>
            <a:ext cx="164546" cy="206079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3" name="Text 20"/>
          <p:cNvSpPr/>
          <p:nvPr/>
        </p:nvSpPr>
        <p:spPr>
          <a:xfrm>
            <a:off x="501595" y="2564594"/>
            <a:ext cx="164546" cy="20607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4" name="Image 1" descr="https://kimi-img.moonshot.cn/pub/slides/slides_tmpl/image/25-08-27-20:04:33-d2nf8k98bjvh7rlj0a7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441394" y="2324796"/>
            <a:ext cx="6782099" cy="4533204"/>
          </a:xfrm>
          <a:prstGeom prst="rect">
            <a:avLst/>
          </a:prstGeom>
        </p:spPr>
      </p:pic>
      <p:sp>
        <p:nvSpPr>
          <p:cNvPr id="25" name="Shape 21"/>
          <p:cNvSpPr/>
          <p:nvPr/>
        </p:nvSpPr>
        <p:spPr>
          <a:xfrm>
            <a:off x="4260116" y="2993310"/>
            <a:ext cx="7931884" cy="213351"/>
          </a:xfrm>
          <a:prstGeom prst="rect">
            <a:avLst/>
          </a:prstGeom>
          <a:solidFill>
            <a:srgbClr val="F9F1DC"/>
          </a:solidFill>
          <a:ln/>
        </p:spPr>
      </p:sp>
      <p:sp>
        <p:nvSpPr>
          <p:cNvPr id="26" name="Text 22"/>
          <p:cNvSpPr/>
          <p:nvPr/>
        </p:nvSpPr>
        <p:spPr>
          <a:xfrm>
            <a:off x="4260116" y="2993310"/>
            <a:ext cx="7931884" cy="21335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Text 23"/>
          <p:cNvSpPr/>
          <p:nvPr/>
        </p:nvSpPr>
        <p:spPr>
          <a:xfrm>
            <a:off x="779780" y="2604770"/>
            <a:ext cx="3745865" cy="876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Lab Exercise Overview</a:t>
            </a:r>
            <a:endParaRPr lang="en-US" sz="1600" dirty="0"/>
          </a:p>
        </p:txBody>
      </p:sp>
      <p:sp>
        <p:nvSpPr>
          <p:cNvPr id="28" name="Text 24"/>
          <p:cNvSpPr/>
          <p:nvPr/>
        </p:nvSpPr>
        <p:spPr>
          <a:xfrm>
            <a:off x="762635" y="3235325"/>
            <a:ext cx="3765550" cy="27082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 a basic user management system with a custom user model. Tasks include creating a Django project and app, implementing the custom user model, running migrations, creating a superuser, and building a user list view and template. Test creating users programmatically with set_password().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gradFill flip="none" rotWithShape="0">
          <a:gsLst>
            <a:gs pos="0">
              <a:srgbClr val="D9E2FE"/>
            </a:gs>
            <a:gs pos="28000">
              <a:srgbClr val="D9E2FE"/>
            </a:gs>
            <a:gs pos="59000">
              <a:srgbClr val="FFF3CC"/>
            </a:gs>
            <a:gs pos="88000">
              <a:srgbClr val="D9E2FE"/>
            </a:gs>
            <a:gs pos="99000">
              <a:srgbClr val="C7D5FC"/>
            </a:gs>
            <a:gs pos="100000">
              <a:srgbClr val="C7D5FC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48234" y="56513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948234" y="56513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48259" y="56513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1148259" y="56513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348284" y="56513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48284" y="56513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548309" y="56513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548309" y="56513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44872" y="130565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744872" y="130565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44872" y="110563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744872" y="110563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44872" y="90560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744872" y="90560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44872" y="70558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744872" y="70558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13460" y="772795"/>
            <a:ext cx="8935720" cy="15500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Day 1 Summary &amp; Next Steps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13199" y="4902251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1013199" y="4902251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089598" y="4942789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2" name="Text 20"/>
          <p:cNvSpPr/>
          <p:nvPr/>
        </p:nvSpPr>
        <p:spPr>
          <a:xfrm>
            <a:off x="1089598" y="4942789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565133" y="1751889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565133" y="1751889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641532" y="1792427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6" name="Text 24"/>
          <p:cNvSpPr/>
          <p:nvPr/>
        </p:nvSpPr>
        <p:spPr>
          <a:xfrm>
            <a:off x="6641532" y="1792427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7" name="Image 0" descr="https://kimi-img.moonshot.cn/pub/slides/slides_tmpl/image/25-08-27-20:04:39-d2nf8lp8bjvh7rlj0ag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755" y="4020050"/>
            <a:ext cx="4282212" cy="2251414"/>
          </a:xfrm>
          <a:prstGeom prst="rect">
            <a:avLst/>
          </a:prstGeom>
        </p:spPr>
      </p:pic>
      <p:pic>
        <p:nvPicPr>
          <p:cNvPr id="28" name="Image 1" descr="https://kimi-img.moonshot.cn/pub/slides/slides_tmpl/image/25-08-27-20:04:39-d2nf8lp8bjvh7rlj0ah0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5744" y="2057506"/>
            <a:ext cx="5223220" cy="2372475"/>
          </a:xfrm>
          <a:prstGeom prst="rect">
            <a:avLst/>
          </a:prstGeom>
        </p:spPr>
      </p:pic>
      <p:sp>
        <p:nvSpPr>
          <p:cNvPr id="29" name="Text 25"/>
          <p:cNvSpPr/>
          <p:nvPr/>
        </p:nvSpPr>
        <p:spPr>
          <a:xfrm>
            <a:off x="7023735" y="1685290"/>
            <a:ext cx="477710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Summary of Day 1</a:t>
            </a:r>
            <a:endParaRPr lang="en-US" sz="1600" dirty="0"/>
          </a:p>
        </p:txBody>
      </p:sp>
      <p:sp>
        <p:nvSpPr>
          <p:cNvPr id="30" name="Text 26"/>
          <p:cNvSpPr/>
          <p:nvPr/>
        </p:nvSpPr>
        <p:spPr>
          <a:xfrm>
            <a:off x="7060565" y="2084705"/>
            <a:ext cx="4777105" cy="13291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Recap the key concepts covered today: authentication vs authorization, Django’s built-in User model, creating a custom user model, performing basic CRUD operations, and secure password handling.</a:t>
            </a:r>
            <a:endParaRPr lang="en-US" sz="1600" dirty="0"/>
          </a:p>
        </p:txBody>
      </p:sp>
      <p:sp>
        <p:nvSpPr>
          <p:cNvPr id="31" name="Text 27"/>
          <p:cNvSpPr/>
          <p:nvPr/>
        </p:nvSpPr>
        <p:spPr>
          <a:xfrm>
            <a:off x="1472055" y="4834939"/>
            <a:ext cx="5186654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  <p:sp>
        <p:nvSpPr>
          <p:cNvPr id="32" name="Text 28"/>
          <p:cNvSpPr/>
          <p:nvPr/>
        </p:nvSpPr>
        <p:spPr>
          <a:xfrm>
            <a:off x="1508760" y="5234940"/>
            <a:ext cx="5551170" cy="10582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Preview Day 2, which will cover login and logout functionality, advanced password management techniques, and implementing role-based access control in your Django application.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9F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7-d2nf8l98bjvh7rlj0ad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0003"/>
            <a:ext cx="12263122" cy="68980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63240" y="2311248"/>
            <a:ext cx="6295390" cy="16561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235190" y="4391660"/>
            <a:ext cx="4064000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8414347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8414347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614372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8614372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8814397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8814397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014422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9014422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238250" y="78994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238250" y="78994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438275" y="78994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1438275" y="78994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638300" y="78994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1638300" y="78994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1838325" y="78994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1838325" y="78994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2934970" y="3863913"/>
            <a:ext cx="406400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637020" y="3907257"/>
            <a:ext cx="303593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pic>
        <p:nvPicPr>
          <p:cNvPr id="23" name="Image 1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275" y="3907257"/>
            <a:ext cx="1320800" cy="1371600"/>
          </a:xfrm>
          <a:prstGeom prst="rect">
            <a:avLst/>
          </a:prstGeom>
        </p:spPr>
      </p:pic>
      <p:pic>
        <p:nvPicPr>
          <p:cNvPr id="24" name="Image 2" descr="https://kimi-img.moonshot.cn/pub/slides/slides_tmpl/image/25-08-27-20:04:32-d2nf8k18bjvh7rlj0a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0172" y="1111250"/>
            <a:ext cx="983056" cy="907962"/>
          </a:xfrm>
          <a:prstGeom prst="rect">
            <a:avLst/>
          </a:prstGeom>
        </p:spPr>
      </p:pic>
      <p:sp>
        <p:nvSpPr>
          <p:cNvPr id="25" name="Shape 20"/>
          <p:cNvSpPr/>
          <p:nvPr/>
        </p:nvSpPr>
        <p:spPr>
          <a:xfrm>
            <a:off x="1101725" y="3958057"/>
            <a:ext cx="539750" cy="508001"/>
          </a:xfrm>
          <a:prstGeom prst="ellipse">
            <a:avLst/>
          </a:prstGeom>
          <a:solidFill>
            <a:srgbClr val="B2C4FF"/>
          </a:solidFill>
          <a:ln/>
        </p:spPr>
      </p:sp>
      <p:sp>
        <p:nvSpPr>
          <p:cNvPr id="26" name="Text 21"/>
          <p:cNvSpPr/>
          <p:nvPr/>
        </p:nvSpPr>
        <p:spPr>
          <a:xfrm>
            <a:off x="1101725" y="3958057"/>
            <a:ext cx="539750" cy="50800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7" name="Image 3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7651" y="1515914"/>
            <a:ext cx="731154" cy="676035"/>
          </a:xfrm>
          <a:prstGeom prst="rect">
            <a:avLst/>
          </a:prstGeom>
        </p:spPr>
      </p:pic>
      <p:sp>
        <p:nvSpPr>
          <p:cNvPr id="28" name="Shape 22"/>
          <p:cNvSpPr/>
          <p:nvPr/>
        </p:nvSpPr>
        <p:spPr>
          <a:xfrm>
            <a:off x="10565765" y="560959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9" name="Text 23"/>
          <p:cNvSpPr/>
          <p:nvPr/>
        </p:nvSpPr>
        <p:spPr>
          <a:xfrm>
            <a:off x="10565765" y="560959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4"/>
          <p:cNvSpPr/>
          <p:nvPr/>
        </p:nvSpPr>
        <p:spPr>
          <a:xfrm>
            <a:off x="10765790" y="560959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1" name="Text 25"/>
          <p:cNvSpPr/>
          <p:nvPr/>
        </p:nvSpPr>
        <p:spPr>
          <a:xfrm>
            <a:off x="10765790" y="560959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6"/>
          <p:cNvSpPr/>
          <p:nvPr/>
        </p:nvSpPr>
        <p:spPr>
          <a:xfrm>
            <a:off x="10965815" y="560959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3" name="Text 27"/>
          <p:cNvSpPr/>
          <p:nvPr/>
        </p:nvSpPr>
        <p:spPr>
          <a:xfrm>
            <a:off x="10965815" y="560959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Shape 28"/>
          <p:cNvSpPr/>
          <p:nvPr/>
        </p:nvSpPr>
        <p:spPr>
          <a:xfrm>
            <a:off x="11165840" y="560959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5" name="Text 29"/>
          <p:cNvSpPr/>
          <p:nvPr/>
        </p:nvSpPr>
        <p:spPr>
          <a:xfrm>
            <a:off x="11165840" y="560959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6" name="Shape 30"/>
          <p:cNvSpPr/>
          <p:nvPr/>
        </p:nvSpPr>
        <p:spPr>
          <a:xfrm>
            <a:off x="523388" y="574675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7" name="Text 31"/>
          <p:cNvSpPr/>
          <p:nvPr/>
        </p:nvSpPr>
        <p:spPr>
          <a:xfrm>
            <a:off x="523388" y="574675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8" name="Shape 32"/>
          <p:cNvSpPr/>
          <p:nvPr/>
        </p:nvSpPr>
        <p:spPr>
          <a:xfrm>
            <a:off x="523388" y="554672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9" name="Text 33"/>
          <p:cNvSpPr/>
          <p:nvPr/>
        </p:nvSpPr>
        <p:spPr>
          <a:xfrm>
            <a:off x="523388" y="554672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0" name="Shape 34"/>
          <p:cNvSpPr/>
          <p:nvPr/>
        </p:nvSpPr>
        <p:spPr>
          <a:xfrm>
            <a:off x="523388" y="534670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1" name="Text 35"/>
          <p:cNvSpPr/>
          <p:nvPr/>
        </p:nvSpPr>
        <p:spPr>
          <a:xfrm>
            <a:off x="523388" y="534670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2" name="Shape 36"/>
          <p:cNvSpPr/>
          <p:nvPr/>
        </p:nvSpPr>
        <p:spPr>
          <a:xfrm>
            <a:off x="523388" y="514667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3" name="Text 37"/>
          <p:cNvSpPr/>
          <p:nvPr/>
        </p:nvSpPr>
        <p:spPr>
          <a:xfrm>
            <a:off x="523388" y="514667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4" name="Shape 38"/>
          <p:cNvSpPr/>
          <p:nvPr/>
        </p:nvSpPr>
        <p:spPr>
          <a:xfrm>
            <a:off x="523388" y="653986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5" name="Text 39"/>
          <p:cNvSpPr/>
          <p:nvPr/>
        </p:nvSpPr>
        <p:spPr>
          <a:xfrm>
            <a:off x="523388" y="653986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6" name="Shape 40"/>
          <p:cNvSpPr/>
          <p:nvPr/>
        </p:nvSpPr>
        <p:spPr>
          <a:xfrm>
            <a:off x="523388" y="633984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7" name="Text 41"/>
          <p:cNvSpPr/>
          <p:nvPr/>
        </p:nvSpPr>
        <p:spPr>
          <a:xfrm>
            <a:off x="523388" y="633984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8" name="Shape 42"/>
          <p:cNvSpPr/>
          <p:nvPr/>
        </p:nvSpPr>
        <p:spPr>
          <a:xfrm>
            <a:off x="523388" y="613981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9" name="Text 43"/>
          <p:cNvSpPr/>
          <p:nvPr/>
        </p:nvSpPr>
        <p:spPr>
          <a:xfrm>
            <a:off x="523388" y="613981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0" name="Shape 44"/>
          <p:cNvSpPr/>
          <p:nvPr/>
        </p:nvSpPr>
        <p:spPr>
          <a:xfrm>
            <a:off x="523388" y="593979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1" name="Text 45"/>
          <p:cNvSpPr/>
          <p:nvPr/>
        </p:nvSpPr>
        <p:spPr>
          <a:xfrm>
            <a:off x="523388" y="593979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2" name="Shape 46"/>
          <p:cNvSpPr/>
          <p:nvPr/>
        </p:nvSpPr>
        <p:spPr>
          <a:xfrm>
            <a:off x="11468678" y="304186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3" name="Text 47"/>
          <p:cNvSpPr/>
          <p:nvPr/>
        </p:nvSpPr>
        <p:spPr>
          <a:xfrm>
            <a:off x="11468678" y="304186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4" name="Shape 48"/>
          <p:cNvSpPr/>
          <p:nvPr/>
        </p:nvSpPr>
        <p:spPr>
          <a:xfrm>
            <a:off x="11468678" y="284184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5" name="Text 49"/>
          <p:cNvSpPr/>
          <p:nvPr/>
        </p:nvSpPr>
        <p:spPr>
          <a:xfrm>
            <a:off x="11468678" y="284184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6" name="Shape 50"/>
          <p:cNvSpPr/>
          <p:nvPr/>
        </p:nvSpPr>
        <p:spPr>
          <a:xfrm>
            <a:off x="11468678" y="264181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7" name="Text 51"/>
          <p:cNvSpPr/>
          <p:nvPr/>
        </p:nvSpPr>
        <p:spPr>
          <a:xfrm>
            <a:off x="11468678" y="264181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8" name="Shape 52"/>
          <p:cNvSpPr/>
          <p:nvPr/>
        </p:nvSpPr>
        <p:spPr>
          <a:xfrm>
            <a:off x="11468678" y="244179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9" name="Text 53"/>
          <p:cNvSpPr/>
          <p:nvPr/>
        </p:nvSpPr>
        <p:spPr>
          <a:xfrm>
            <a:off x="11468678" y="244179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0" name="Shape 54"/>
          <p:cNvSpPr/>
          <p:nvPr/>
        </p:nvSpPr>
        <p:spPr>
          <a:xfrm>
            <a:off x="11468678" y="383498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1" name="Text 55"/>
          <p:cNvSpPr/>
          <p:nvPr/>
        </p:nvSpPr>
        <p:spPr>
          <a:xfrm>
            <a:off x="11468678" y="383498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2" name="Shape 56"/>
          <p:cNvSpPr/>
          <p:nvPr/>
        </p:nvSpPr>
        <p:spPr>
          <a:xfrm>
            <a:off x="11468678" y="363495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3" name="Text 57"/>
          <p:cNvSpPr/>
          <p:nvPr/>
        </p:nvSpPr>
        <p:spPr>
          <a:xfrm>
            <a:off x="11468678" y="363495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4" name="Shape 58"/>
          <p:cNvSpPr/>
          <p:nvPr/>
        </p:nvSpPr>
        <p:spPr>
          <a:xfrm>
            <a:off x="11468678" y="343493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5" name="Text 59"/>
          <p:cNvSpPr/>
          <p:nvPr/>
        </p:nvSpPr>
        <p:spPr>
          <a:xfrm>
            <a:off x="11468678" y="343493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6" name="Shape 60"/>
          <p:cNvSpPr/>
          <p:nvPr/>
        </p:nvSpPr>
        <p:spPr>
          <a:xfrm>
            <a:off x="11468678" y="323490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7" name="Text 61"/>
          <p:cNvSpPr/>
          <p:nvPr/>
        </p:nvSpPr>
        <p:spPr>
          <a:xfrm>
            <a:off x="11468678" y="323490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gradFill flip="none" rotWithShape="0">
          <a:gsLst>
            <a:gs pos="0">
              <a:srgbClr val="FFF2C6"/>
            </a:gs>
            <a:gs pos="74000">
              <a:srgbClr val="C7D5FC"/>
            </a:gs>
            <a:gs pos="83000">
              <a:srgbClr val="D8E1FD"/>
            </a:gs>
            <a:gs pos="100000">
              <a:srgbClr val="D8E1FD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724336" y="43750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2724336" y="43750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924361" y="43750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2924361" y="43750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124386" y="43750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3124386" y="43750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324411" y="43750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3324411" y="43750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31910" y="120222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5831910" y="120222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31935" y="120222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6031935" y="120222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231960" y="120222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6231960" y="120222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431985" y="120222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6431985" y="120222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831923" y="302077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5831923" y="302077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31948" y="302077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6031948" y="302077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31973" y="302077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6231973" y="302077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31998" y="302077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5" name="Text 23"/>
          <p:cNvSpPr/>
          <p:nvPr/>
        </p:nvSpPr>
        <p:spPr>
          <a:xfrm>
            <a:off x="6431998" y="302077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456625" y="296849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9456625" y="296849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656650" y="296849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9656650" y="296849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9856675" y="296849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1" name="Text 29"/>
          <p:cNvSpPr/>
          <p:nvPr/>
        </p:nvSpPr>
        <p:spPr>
          <a:xfrm>
            <a:off x="9856675" y="296849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0056700" y="296849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3" name="Text 31"/>
          <p:cNvSpPr/>
          <p:nvPr/>
        </p:nvSpPr>
        <p:spPr>
          <a:xfrm>
            <a:off x="10056700" y="296849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460361" y="120222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5" name="Text 33"/>
          <p:cNvSpPr/>
          <p:nvPr/>
        </p:nvSpPr>
        <p:spPr>
          <a:xfrm>
            <a:off x="9460361" y="120222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9660386" y="120222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9660386" y="120222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860411" y="120222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9" name="Text 37"/>
          <p:cNvSpPr/>
          <p:nvPr/>
        </p:nvSpPr>
        <p:spPr>
          <a:xfrm>
            <a:off x="9860411" y="120222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0060436" y="120222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1" name="Text 39"/>
          <p:cNvSpPr/>
          <p:nvPr/>
        </p:nvSpPr>
        <p:spPr>
          <a:xfrm>
            <a:off x="10060436" y="120222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873023" y="43750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3" name="Text 41"/>
          <p:cNvSpPr/>
          <p:nvPr/>
        </p:nvSpPr>
        <p:spPr>
          <a:xfrm>
            <a:off x="1873023" y="43750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2073048" y="43750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5" name="Text 43"/>
          <p:cNvSpPr/>
          <p:nvPr/>
        </p:nvSpPr>
        <p:spPr>
          <a:xfrm>
            <a:off x="2073048" y="43750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2273073" y="43750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7" name="Text 45"/>
          <p:cNvSpPr/>
          <p:nvPr/>
        </p:nvSpPr>
        <p:spPr>
          <a:xfrm>
            <a:off x="2273073" y="43750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2473098" y="43750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9" name="Text 47"/>
          <p:cNvSpPr/>
          <p:nvPr/>
        </p:nvSpPr>
        <p:spPr>
          <a:xfrm>
            <a:off x="2473098" y="43750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831910" y="487794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1" name="Text 49"/>
          <p:cNvSpPr/>
          <p:nvPr/>
        </p:nvSpPr>
        <p:spPr>
          <a:xfrm>
            <a:off x="5831910" y="487794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031935" y="487794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3" name="Text 51"/>
          <p:cNvSpPr/>
          <p:nvPr/>
        </p:nvSpPr>
        <p:spPr>
          <a:xfrm>
            <a:off x="6031935" y="487794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231960" y="487794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5" name="Text 53"/>
          <p:cNvSpPr/>
          <p:nvPr/>
        </p:nvSpPr>
        <p:spPr>
          <a:xfrm>
            <a:off x="6231960" y="487794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431985" y="487794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7" name="Text 55"/>
          <p:cNvSpPr/>
          <p:nvPr/>
        </p:nvSpPr>
        <p:spPr>
          <a:xfrm>
            <a:off x="6431985" y="487794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023882" y="99509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9" name="Text 57"/>
          <p:cNvSpPr/>
          <p:nvPr/>
        </p:nvSpPr>
        <p:spPr>
          <a:xfrm>
            <a:off x="1023882" y="99509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223907" y="99509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1" name="Text 59"/>
          <p:cNvSpPr/>
          <p:nvPr/>
        </p:nvSpPr>
        <p:spPr>
          <a:xfrm>
            <a:off x="1223907" y="99509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1423932" y="99509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3" name="Text 61"/>
          <p:cNvSpPr/>
          <p:nvPr/>
        </p:nvSpPr>
        <p:spPr>
          <a:xfrm>
            <a:off x="1423932" y="99509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623957" y="99509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5" name="Text 63"/>
          <p:cNvSpPr/>
          <p:nvPr/>
        </p:nvSpPr>
        <p:spPr>
          <a:xfrm>
            <a:off x="1623957" y="99509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820519" y="173562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7" name="Text 65"/>
          <p:cNvSpPr/>
          <p:nvPr/>
        </p:nvSpPr>
        <p:spPr>
          <a:xfrm>
            <a:off x="820519" y="173562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20519" y="153559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9" name="Text 67"/>
          <p:cNvSpPr/>
          <p:nvPr/>
        </p:nvSpPr>
        <p:spPr>
          <a:xfrm>
            <a:off x="820519" y="153559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20519" y="133557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1" name="Text 69"/>
          <p:cNvSpPr/>
          <p:nvPr/>
        </p:nvSpPr>
        <p:spPr>
          <a:xfrm>
            <a:off x="820519" y="133557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20520" y="113554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3" name="Text 71"/>
          <p:cNvSpPr/>
          <p:nvPr/>
        </p:nvSpPr>
        <p:spPr>
          <a:xfrm>
            <a:off x="820520" y="113554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4" name="Image 0" descr="https://kimi-img.moonshot.cn/pub/slides/slides_tmpl/image/25-08-27-20:04:32-d2nf8k18bjvh7rlj0a5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180" y="4587240"/>
            <a:ext cx="152400" cy="1524000"/>
          </a:xfrm>
          <a:prstGeom prst="rect">
            <a:avLst/>
          </a:prstGeom>
        </p:spPr>
      </p:pic>
      <p:sp>
        <p:nvSpPr>
          <p:cNvPr id="75" name="Shape 72"/>
          <p:cNvSpPr/>
          <p:nvPr/>
        </p:nvSpPr>
        <p:spPr>
          <a:xfrm>
            <a:off x="10527292" y="640402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6" name="Text 73"/>
          <p:cNvSpPr/>
          <p:nvPr/>
        </p:nvSpPr>
        <p:spPr>
          <a:xfrm>
            <a:off x="10527292" y="640402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7" name="Shape 74"/>
          <p:cNvSpPr/>
          <p:nvPr/>
        </p:nvSpPr>
        <p:spPr>
          <a:xfrm>
            <a:off x="10727317" y="640402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8" name="Text 75"/>
          <p:cNvSpPr/>
          <p:nvPr/>
        </p:nvSpPr>
        <p:spPr>
          <a:xfrm>
            <a:off x="10727317" y="640402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9" name="Shape 76"/>
          <p:cNvSpPr/>
          <p:nvPr/>
        </p:nvSpPr>
        <p:spPr>
          <a:xfrm>
            <a:off x="10927342" y="640402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0" name="Text 77"/>
          <p:cNvSpPr/>
          <p:nvPr/>
        </p:nvSpPr>
        <p:spPr>
          <a:xfrm>
            <a:off x="10927342" y="640402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1" name="Shape 78"/>
          <p:cNvSpPr/>
          <p:nvPr/>
        </p:nvSpPr>
        <p:spPr>
          <a:xfrm>
            <a:off x="11127367" y="640402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2" name="Text 79"/>
          <p:cNvSpPr/>
          <p:nvPr/>
        </p:nvSpPr>
        <p:spPr>
          <a:xfrm>
            <a:off x="11127367" y="640402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3" name="Shape 80"/>
          <p:cNvSpPr/>
          <p:nvPr/>
        </p:nvSpPr>
        <p:spPr>
          <a:xfrm>
            <a:off x="11336120" y="654130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4" name="Text 81"/>
          <p:cNvSpPr/>
          <p:nvPr/>
        </p:nvSpPr>
        <p:spPr>
          <a:xfrm>
            <a:off x="11336120" y="654130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5" name="Shape 82"/>
          <p:cNvSpPr/>
          <p:nvPr/>
        </p:nvSpPr>
        <p:spPr>
          <a:xfrm>
            <a:off x="11336120" y="634127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6" name="Text 83"/>
          <p:cNvSpPr/>
          <p:nvPr/>
        </p:nvSpPr>
        <p:spPr>
          <a:xfrm>
            <a:off x="11336120" y="634127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7" name="Shape 84"/>
          <p:cNvSpPr/>
          <p:nvPr/>
        </p:nvSpPr>
        <p:spPr>
          <a:xfrm>
            <a:off x="11336120" y="614125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8" name="Text 85"/>
          <p:cNvSpPr/>
          <p:nvPr/>
        </p:nvSpPr>
        <p:spPr>
          <a:xfrm>
            <a:off x="11336120" y="614125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9" name="Shape 86"/>
          <p:cNvSpPr/>
          <p:nvPr/>
        </p:nvSpPr>
        <p:spPr>
          <a:xfrm>
            <a:off x="11336120" y="594122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0" name="Text 87"/>
          <p:cNvSpPr/>
          <p:nvPr/>
        </p:nvSpPr>
        <p:spPr>
          <a:xfrm>
            <a:off x="11336120" y="594122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91" name="Image 1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6204" y="4909876"/>
            <a:ext cx="1320800" cy="1371600"/>
          </a:xfrm>
          <a:prstGeom prst="rect">
            <a:avLst/>
          </a:prstGeom>
        </p:spPr>
      </p:pic>
      <p:pic>
        <p:nvPicPr>
          <p:cNvPr id="92" name="Image 2" descr="https://kimi-img.moonshot.cn/pub/slides/slides_tmpl/image/25-08-27-20:04:32-d2nf8k18bjvh7rlj0a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6995" y="1202055"/>
            <a:ext cx="1041400" cy="962025"/>
          </a:xfrm>
          <a:prstGeom prst="rect">
            <a:avLst/>
          </a:prstGeom>
        </p:spPr>
      </p:pic>
      <p:sp>
        <p:nvSpPr>
          <p:cNvPr id="93" name="Shape 88"/>
          <p:cNvSpPr/>
          <p:nvPr/>
        </p:nvSpPr>
        <p:spPr>
          <a:xfrm>
            <a:off x="10762111" y="4770810"/>
            <a:ext cx="539750" cy="508001"/>
          </a:xfrm>
          <a:prstGeom prst="ellipse">
            <a:avLst/>
          </a:prstGeom>
          <a:solidFill>
            <a:srgbClr val="B2C4FF"/>
          </a:solidFill>
          <a:ln/>
        </p:spPr>
      </p:sp>
      <p:sp>
        <p:nvSpPr>
          <p:cNvPr id="94" name="Text 89"/>
          <p:cNvSpPr/>
          <p:nvPr/>
        </p:nvSpPr>
        <p:spPr>
          <a:xfrm>
            <a:off x="10762111" y="4770810"/>
            <a:ext cx="539750" cy="50800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95" name="Image 3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866" y="1735624"/>
            <a:ext cx="731154" cy="676035"/>
          </a:xfrm>
          <a:prstGeom prst="rect">
            <a:avLst/>
          </a:prstGeom>
        </p:spPr>
      </p:pic>
      <p:sp>
        <p:nvSpPr>
          <p:cNvPr id="96" name="Text 90"/>
          <p:cNvSpPr/>
          <p:nvPr/>
        </p:nvSpPr>
        <p:spPr>
          <a:xfrm>
            <a:off x="1010920" y="2968625"/>
            <a:ext cx="354393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rgbClr val="6D7EC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97" name="Text 91"/>
          <p:cNvSpPr/>
          <p:nvPr/>
        </p:nvSpPr>
        <p:spPr>
          <a:xfrm>
            <a:off x="6670914" y="728660"/>
            <a:ext cx="1041400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48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01.</a:t>
            </a:r>
            <a:endParaRPr lang="en-US" sz="1600" dirty="0"/>
          </a:p>
        </p:txBody>
      </p:sp>
      <p:sp>
        <p:nvSpPr>
          <p:cNvPr id="98" name="Text 92"/>
          <p:cNvSpPr/>
          <p:nvPr/>
        </p:nvSpPr>
        <p:spPr>
          <a:xfrm>
            <a:off x="4100195" y="1610360"/>
            <a:ext cx="35788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24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 vs Authorization</a:t>
            </a:r>
            <a:endParaRPr lang="en-US" sz="1600" dirty="0"/>
          </a:p>
        </p:txBody>
      </p:sp>
      <p:sp>
        <p:nvSpPr>
          <p:cNvPr id="99" name="Text 93"/>
          <p:cNvSpPr/>
          <p:nvPr/>
        </p:nvSpPr>
        <p:spPr>
          <a:xfrm>
            <a:off x="10260460" y="728660"/>
            <a:ext cx="1418033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48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02.</a:t>
            </a:r>
            <a:endParaRPr lang="en-US" sz="1600" dirty="0"/>
          </a:p>
        </p:txBody>
      </p:sp>
      <p:sp>
        <p:nvSpPr>
          <p:cNvPr id="100" name="Text 94"/>
          <p:cNvSpPr/>
          <p:nvPr/>
        </p:nvSpPr>
        <p:spPr>
          <a:xfrm>
            <a:off x="8164830" y="1673225"/>
            <a:ext cx="351282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2400" dirty="0">
                <a:solidFill>
                  <a:srgbClr val="6D7EC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Built-in User Model</a:t>
            </a:r>
            <a:endParaRPr lang="en-US" sz="1600" dirty="0"/>
          </a:p>
        </p:txBody>
      </p:sp>
      <p:sp>
        <p:nvSpPr>
          <p:cNvPr id="101" name="Text 95"/>
          <p:cNvSpPr/>
          <p:nvPr/>
        </p:nvSpPr>
        <p:spPr>
          <a:xfrm>
            <a:off x="6666865" y="2537460"/>
            <a:ext cx="175196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48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</a:t>
            </a:r>
            <a:endParaRPr lang="en-US" sz="1600" dirty="0"/>
          </a:p>
        </p:txBody>
      </p:sp>
      <p:sp>
        <p:nvSpPr>
          <p:cNvPr id="102" name="Text 96"/>
          <p:cNvSpPr/>
          <p:nvPr/>
        </p:nvSpPr>
        <p:spPr>
          <a:xfrm>
            <a:off x="4100195" y="3418840"/>
            <a:ext cx="360807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24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User Model</a:t>
            </a:r>
            <a:endParaRPr lang="en-US" sz="1600" dirty="0"/>
          </a:p>
        </p:txBody>
      </p:sp>
      <p:sp>
        <p:nvSpPr>
          <p:cNvPr id="103" name="Text 97"/>
          <p:cNvSpPr/>
          <p:nvPr/>
        </p:nvSpPr>
        <p:spPr>
          <a:xfrm>
            <a:off x="10260330" y="2537460"/>
            <a:ext cx="166814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48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04.</a:t>
            </a:r>
            <a:endParaRPr lang="en-US" sz="1600" dirty="0"/>
          </a:p>
        </p:txBody>
      </p:sp>
      <p:sp>
        <p:nvSpPr>
          <p:cNvPr id="104" name="Text 98"/>
          <p:cNvSpPr/>
          <p:nvPr/>
        </p:nvSpPr>
        <p:spPr>
          <a:xfrm>
            <a:off x="8164830" y="3408680"/>
            <a:ext cx="3512820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24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CRUD &amp; Passwords</a:t>
            </a:r>
            <a:endParaRPr lang="en-US" sz="1600" dirty="0"/>
          </a:p>
        </p:txBody>
      </p:sp>
      <p:sp>
        <p:nvSpPr>
          <p:cNvPr id="105" name="Text 99"/>
          <p:cNvSpPr/>
          <p:nvPr/>
        </p:nvSpPr>
        <p:spPr>
          <a:xfrm>
            <a:off x="6675755" y="4427220"/>
            <a:ext cx="1752600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48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05.</a:t>
            </a:r>
            <a:endParaRPr lang="en-US" sz="1600" dirty="0"/>
          </a:p>
        </p:txBody>
      </p:sp>
      <p:sp>
        <p:nvSpPr>
          <p:cNvPr id="106" name="Text 100"/>
          <p:cNvSpPr/>
          <p:nvPr/>
        </p:nvSpPr>
        <p:spPr>
          <a:xfrm>
            <a:off x="4137660" y="5234940"/>
            <a:ext cx="360807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24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Lab &amp; Wrap-up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gradFill flip="none" rotWithShape="0">
          <a:gsLst>
            <a:gs pos="0">
              <a:srgbClr val="FFF2C6"/>
            </a:gs>
            <a:gs pos="47000">
              <a:srgbClr val="D8E1FD"/>
            </a:gs>
            <a:gs pos="78000">
              <a:srgbClr val="C7D5FC"/>
            </a:gs>
            <a:gs pos="100000">
              <a:srgbClr val="FDF8CB"/>
            </a:gs>
          </a:gsLst>
          <a:lin ang="2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8-d2nf8lh8bjvh7rlj0ae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399" y="517692"/>
            <a:ext cx="7251700" cy="63403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8502" y="2308860"/>
            <a:ext cx="4599086" cy="38617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5000" dirty="0">
                <a:solidFill>
                  <a:srgbClr val="7F9CD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97560" y="1932305"/>
            <a:ext cx="1075563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 vs Authorization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104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73104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3107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93107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3109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13109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33112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133112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27687" y="159653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527687" y="159653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27687" y="13965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527687" y="13965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27687" y="119647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527687" y="119647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27687" y="99645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527687" y="99645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1" name="Image 1" descr="https://kimi-img.moonshot.cn/pub/slides/slides_tmpl/image/25-08-27-20:04:34-d2nf8kh8bjvh7rlj0a80.png"/>
          <p:cNvPicPr>
            <a:picLocks noChangeAspect="1"/>
          </p:cNvPicPr>
          <p:nvPr/>
        </p:nvPicPr>
        <p:blipFill>
          <a:blip r:embed="rId4">
            <a:alphaModFix amt="59000"/>
          </a:blip>
          <a:stretch>
            <a:fillRect/>
          </a:stretch>
        </p:blipFill>
        <p:spPr>
          <a:xfrm>
            <a:off x="5131435" y="330200"/>
            <a:ext cx="7048500" cy="6197600"/>
          </a:xfrm>
          <a:prstGeom prst="rect">
            <a:avLst/>
          </a:prstGeom>
        </p:spPr>
      </p:pic>
      <p:pic>
        <p:nvPicPr>
          <p:cNvPr id="22" name="Image 2" descr="https://kimi-img.moonshot.cn/pub/slides/slides_tmpl/image/25-08-27-20:04:33-d2nf8k98bjvh7rlj0a7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97300"/>
            <a:ext cx="5143500" cy="3060700"/>
          </a:xfrm>
          <a:prstGeom prst="rect">
            <a:avLst/>
          </a:prstGeom>
        </p:spPr>
      </p:pic>
      <p:pic>
        <p:nvPicPr>
          <p:cNvPr id="23" name="Image 3" descr="https://kimi-img.moonshot.cn/pub/slides/slides_tmpl/image/25-08-27-20:04:32-d2nf8k18bjvh7rlj0a5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445" y="4587240"/>
            <a:ext cx="152400" cy="1524000"/>
          </a:xfrm>
          <a:prstGeom prst="rect">
            <a:avLst/>
          </a:prstGeom>
        </p:spPr>
      </p:pic>
      <p:pic>
        <p:nvPicPr>
          <p:cNvPr id="24" name="Image 4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1275" y="3907257"/>
            <a:ext cx="1320800" cy="1371600"/>
          </a:xfrm>
          <a:prstGeom prst="rect">
            <a:avLst/>
          </a:prstGeom>
        </p:spPr>
      </p:pic>
      <p:pic>
        <p:nvPicPr>
          <p:cNvPr id="25" name="Image 5" descr="https://kimi-img.moonshot.cn/pub/slides/slides_tmpl/image/25-08-27-20:04:32-d2nf8k18bjvh7rlj0a6g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70172" y="1111250"/>
            <a:ext cx="983056" cy="907962"/>
          </a:xfrm>
          <a:prstGeom prst="rect">
            <a:avLst/>
          </a:prstGeom>
        </p:spPr>
      </p:pic>
      <p:sp>
        <p:nvSpPr>
          <p:cNvPr id="26" name="Shape 18"/>
          <p:cNvSpPr/>
          <p:nvPr/>
        </p:nvSpPr>
        <p:spPr>
          <a:xfrm>
            <a:off x="1101725" y="3958057"/>
            <a:ext cx="539750" cy="508001"/>
          </a:xfrm>
          <a:prstGeom prst="ellipse">
            <a:avLst/>
          </a:prstGeom>
          <a:solidFill>
            <a:srgbClr val="B2C4FF"/>
          </a:solidFill>
          <a:ln/>
        </p:spPr>
      </p:sp>
      <p:sp>
        <p:nvSpPr>
          <p:cNvPr id="27" name="Text 19"/>
          <p:cNvSpPr/>
          <p:nvPr/>
        </p:nvSpPr>
        <p:spPr>
          <a:xfrm>
            <a:off x="1101725" y="3958057"/>
            <a:ext cx="539750" cy="50800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6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87651" y="1515914"/>
            <a:ext cx="731154" cy="6760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gradFill flip="none" rotWithShape="0">
          <a:gsLst>
            <a:gs pos="0">
              <a:srgbClr val="D8E1FD"/>
            </a:gs>
            <a:gs pos="0">
              <a:srgbClr val="C7D5FC"/>
            </a:gs>
            <a:gs pos="0">
              <a:srgbClr val="FFF2C6"/>
            </a:gs>
            <a:gs pos="0">
              <a:srgbClr val="F2ECD9"/>
            </a:gs>
            <a:gs pos="49000">
              <a:srgbClr val="D8E1FD"/>
            </a:gs>
            <a:gs pos="100000">
              <a:srgbClr val="D8E1F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42-d2nf8mh8bjvh7rlj0am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335" y="222978"/>
            <a:ext cx="7217149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67840" y="73217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1067840" y="73217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267865" y="73217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1267865" y="73217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467890" y="73217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467890" y="73217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667915" y="73217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667915" y="73217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64477" y="147270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864477" y="147270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64477" y="127267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864477" y="127267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64477" y="107264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864477" y="107264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64477" y="87262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864477" y="87262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153160" y="932180"/>
            <a:ext cx="8193405" cy="16459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Authentication vs Authorization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962750" y="2531093"/>
            <a:ext cx="273761" cy="268403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962750" y="2531093"/>
            <a:ext cx="273761" cy="26840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1054161" y="2582177"/>
            <a:ext cx="164592" cy="166233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3" name="Text 20"/>
          <p:cNvSpPr/>
          <p:nvPr/>
        </p:nvSpPr>
        <p:spPr>
          <a:xfrm>
            <a:off x="1054161" y="2582177"/>
            <a:ext cx="164592" cy="1662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962750" y="4671585"/>
            <a:ext cx="273761" cy="268403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962750" y="4671585"/>
            <a:ext cx="273761" cy="26840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054161" y="4722669"/>
            <a:ext cx="164592" cy="166233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7" name="Text 24"/>
          <p:cNvSpPr/>
          <p:nvPr/>
        </p:nvSpPr>
        <p:spPr>
          <a:xfrm>
            <a:off x="1054161" y="4722669"/>
            <a:ext cx="164592" cy="1662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1" descr="https://kimi-img.moonshot.cn/pub/slides/slides_tmpl/image/25-08-27-20:04:45-d2nf8n98bjvh7rlj0as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0" y="1165624"/>
            <a:ext cx="4762500" cy="5715000"/>
          </a:xfrm>
          <a:prstGeom prst="rect">
            <a:avLst/>
          </a:prstGeom>
        </p:spPr>
      </p:pic>
      <p:sp>
        <p:nvSpPr>
          <p:cNvPr id="29" name="Text 25"/>
          <p:cNvSpPr/>
          <p:nvPr/>
        </p:nvSpPr>
        <p:spPr>
          <a:xfrm>
            <a:off x="1271270" y="2494915"/>
            <a:ext cx="45872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Authentication Definition</a:t>
            </a:r>
            <a:endParaRPr lang="en-US" sz="1600" dirty="0"/>
          </a:p>
        </p:txBody>
      </p:sp>
      <p:sp>
        <p:nvSpPr>
          <p:cNvPr id="30" name="Text 26"/>
          <p:cNvSpPr/>
          <p:nvPr/>
        </p:nvSpPr>
        <p:spPr>
          <a:xfrm>
            <a:off x="1304290" y="3008630"/>
            <a:ext cx="4837430" cy="10275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Authentication is the process of verifying who a user is. This typically involves checking credentials such as a username and password. It answers the question 'Who are you?' by confirming the user's identity.</a:t>
            </a:r>
            <a:endParaRPr lang="en-US" sz="1600" dirty="0"/>
          </a:p>
        </p:txBody>
      </p:sp>
      <p:sp>
        <p:nvSpPr>
          <p:cNvPr id="31" name="Text 27"/>
          <p:cNvSpPr/>
          <p:nvPr/>
        </p:nvSpPr>
        <p:spPr>
          <a:xfrm>
            <a:off x="1271270" y="4635500"/>
            <a:ext cx="45872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Authorization Definition</a:t>
            </a:r>
            <a:endParaRPr lang="en-US" sz="1600" dirty="0"/>
          </a:p>
        </p:txBody>
      </p:sp>
      <p:sp>
        <p:nvSpPr>
          <p:cNvPr id="32" name="Text 28"/>
          <p:cNvSpPr/>
          <p:nvPr/>
        </p:nvSpPr>
        <p:spPr>
          <a:xfrm>
            <a:off x="1304290" y="5149215"/>
            <a:ext cx="4837430" cy="10275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Authorization, on the other hand, controls what a user can do within the system. It is about permissions and roles. For example, only editors are authorized to edit articles, while viewers can only read them.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gradFill flip="none" rotWithShape="0">
          <a:gsLst>
            <a:gs pos="0">
              <a:srgbClr val="FFF2C6"/>
            </a:gs>
            <a:gs pos="47000">
              <a:srgbClr val="D8E1FD"/>
            </a:gs>
            <a:gs pos="78000">
              <a:srgbClr val="C7D5FC"/>
            </a:gs>
            <a:gs pos="100000">
              <a:srgbClr val="FDF8CB"/>
            </a:gs>
          </a:gsLst>
          <a:lin ang="2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8-d2nf8lh8bjvh7rlj0ae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399" y="517692"/>
            <a:ext cx="7251700" cy="63403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8502" y="2308860"/>
            <a:ext cx="4599086" cy="38617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5000" dirty="0">
                <a:solidFill>
                  <a:srgbClr val="7F9CD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97560" y="1932305"/>
            <a:ext cx="1075563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Built-in User Model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104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73104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3107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93107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3109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13109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33112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133112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27687" y="159653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527687" y="159653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27687" y="13965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527687" y="13965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27687" y="119647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527687" y="119647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27687" y="99645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527687" y="99645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1" name="Image 1" descr="https://kimi-img.moonshot.cn/pub/slides/slides_tmpl/image/25-08-27-20:04:34-d2nf8kh8bjvh7rlj0a80.png"/>
          <p:cNvPicPr>
            <a:picLocks noChangeAspect="1"/>
          </p:cNvPicPr>
          <p:nvPr/>
        </p:nvPicPr>
        <p:blipFill>
          <a:blip r:embed="rId4">
            <a:alphaModFix amt="59000"/>
          </a:blip>
          <a:stretch>
            <a:fillRect/>
          </a:stretch>
        </p:blipFill>
        <p:spPr>
          <a:xfrm>
            <a:off x="5131435" y="330200"/>
            <a:ext cx="7048500" cy="6197600"/>
          </a:xfrm>
          <a:prstGeom prst="rect">
            <a:avLst/>
          </a:prstGeom>
        </p:spPr>
      </p:pic>
      <p:pic>
        <p:nvPicPr>
          <p:cNvPr id="22" name="Image 2" descr="https://kimi-img.moonshot.cn/pub/slides/slides_tmpl/image/25-08-27-20:04:33-d2nf8k98bjvh7rlj0a7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97300"/>
            <a:ext cx="5143500" cy="3060700"/>
          </a:xfrm>
          <a:prstGeom prst="rect">
            <a:avLst/>
          </a:prstGeom>
        </p:spPr>
      </p:pic>
      <p:pic>
        <p:nvPicPr>
          <p:cNvPr id="23" name="Image 3" descr="https://kimi-img.moonshot.cn/pub/slides/slides_tmpl/image/25-08-27-20:04:32-d2nf8k18bjvh7rlj0a5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445" y="4587240"/>
            <a:ext cx="152400" cy="1524000"/>
          </a:xfrm>
          <a:prstGeom prst="rect">
            <a:avLst/>
          </a:prstGeom>
        </p:spPr>
      </p:pic>
      <p:pic>
        <p:nvPicPr>
          <p:cNvPr id="24" name="Image 4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1275" y="3907257"/>
            <a:ext cx="1320800" cy="1371600"/>
          </a:xfrm>
          <a:prstGeom prst="rect">
            <a:avLst/>
          </a:prstGeom>
        </p:spPr>
      </p:pic>
      <p:pic>
        <p:nvPicPr>
          <p:cNvPr id="25" name="Image 5" descr="https://kimi-img.moonshot.cn/pub/slides/slides_tmpl/image/25-08-27-20:04:32-d2nf8k18bjvh7rlj0a6g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70172" y="1111250"/>
            <a:ext cx="983056" cy="907962"/>
          </a:xfrm>
          <a:prstGeom prst="rect">
            <a:avLst/>
          </a:prstGeom>
        </p:spPr>
      </p:pic>
      <p:sp>
        <p:nvSpPr>
          <p:cNvPr id="26" name="Shape 18"/>
          <p:cNvSpPr/>
          <p:nvPr/>
        </p:nvSpPr>
        <p:spPr>
          <a:xfrm>
            <a:off x="1101725" y="3958057"/>
            <a:ext cx="539750" cy="508001"/>
          </a:xfrm>
          <a:prstGeom prst="ellipse">
            <a:avLst/>
          </a:prstGeom>
          <a:solidFill>
            <a:srgbClr val="B2C4FF"/>
          </a:solidFill>
          <a:ln/>
        </p:spPr>
      </p:sp>
      <p:sp>
        <p:nvSpPr>
          <p:cNvPr id="27" name="Text 19"/>
          <p:cNvSpPr/>
          <p:nvPr/>
        </p:nvSpPr>
        <p:spPr>
          <a:xfrm>
            <a:off x="1101725" y="3958057"/>
            <a:ext cx="539750" cy="50800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6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87651" y="1515914"/>
            <a:ext cx="731154" cy="6760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gradFill flip="none" rotWithShape="0">
          <a:gsLst>
            <a:gs pos="0">
              <a:srgbClr val="FFF2C6"/>
            </a:gs>
            <a:gs pos="66000">
              <a:srgbClr val="D8E1FD"/>
            </a:gs>
            <a:gs pos="92000">
              <a:srgbClr val="C7D5FC"/>
            </a:gs>
            <a:gs pos="100000">
              <a:srgbClr val="A1D9F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3-d2nf8k98bjvh7rlj0a7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409900" y="1747520"/>
            <a:ext cx="6782099" cy="453320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6131" y="32416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626131" y="32416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826156" y="32416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826156" y="32416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26181" y="32416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026181" y="32416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226206" y="32416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226206" y="32416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2769" y="106468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422769" y="106468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22769" y="86466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422769" y="86466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22769" y="66463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422769" y="66463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22769" y="46461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422769" y="46461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92785" y="474345"/>
            <a:ext cx="10713720" cy="16573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32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Django User Model Overview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5880705" y="1277879"/>
            <a:ext cx="273761" cy="268403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5880705" y="1277879"/>
            <a:ext cx="273761" cy="26840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972116" y="1328963"/>
            <a:ext cx="164592" cy="166233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3" name="Text 20"/>
          <p:cNvSpPr/>
          <p:nvPr/>
        </p:nvSpPr>
        <p:spPr>
          <a:xfrm>
            <a:off x="5972116" y="1328963"/>
            <a:ext cx="164592" cy="1662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5880705" y="3072924"/>
            <a:ext cx="273761" cy="268403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5880705" y="3072924"/>
            <a:ext cx="273761" cy="26840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5972116" y="3124008"/>
            <a:ext cx="164592" cy="166233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7" name="Text 24"/>
          <p:cNvSpPr/>
          <p:nvPr/>
        </p:nvSpPr>
        <p:spPr>
          <a:xfrm>
            <a:off x="5972116" y="3124008"/>
            <a:ext cx="164592" cy="1662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1" descr="https://kimi-img.moonshot.cn/pub/slides/slides_tmpl/image/25-08-27-20:04:43-d2nf8mp8bjvh7rlj0an0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975" y="1870714"/>
            <a:ext cx="4406868" cy="4533204"/>
          </a:xfrm>
          <a:prstGeom prst="rect">
            <a:avLst/>
          </a:prstGeom>
        </p:spPr>
      </p:pic>
      <p:sp>
        <p:nvSpPr>
          <p:cNvPr id="29" name="Shape 25"/>
          <p:cNvSpPr/>
          <p:nvPr/>
        </p:nvSpPr>
        <p:spPr>
          <a:xfrm>
            <a:off x="5838171" y="4889559"/>
            <a:ext cx="273761" cy="268403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30" name="Text 26"/>
          <p:cNvSpPr/>
          <p:nvPr/>
        </p:nvSpPr>
        <p:spPr>
          <a:xfrm>
            <a:off x="5838171" y="4889559"/>
            <a:ext cx="273761" cy="26840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7"/>
          <p:cNvSpPr/>
          <p:nvPr/>
        </p:nvSpPr>
        <p:spPr>
          <a:xfrm>
            <a:off x="5929582" y="4940643"/>
            <a:ext cx="164592" cy="166233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32" name="Text 28"/>
          <p:cNvSpPr/>
          <p:nvPr/>
        </p:nvSpPr>
        <p:spPr>
          <a:xfrm>
            <a:off x="5929582" y="4940643"/>
            <a:ext cx="164592" cy="16623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Text 29"/>
          <p:cNvSpPr/>
          <p:nvPr/>
        </p:nvSpPr>
        <p:spPr>
          <a:xfrm>
            <a:off x="6234654" y="1130783"/>
            <a:ext cx="5480551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Default User Fields</a:t>
            </a:r>
            <a:endParaRPr lang="en-US" sz="1600" dirty="0"/>
          </a:p>
        </p:txBody>
      </p:sp>
      <p:sp>
        <p:nvSpPr>
          <p:cNvPr id="34" name="Text 30"/>
          <p:cNvSpPr/>
          <p:nvPr/>
        </p:nvSpPr>
        <p:spPr>
          <a:xfrm>
            <a:off x="5986395" y="1591520"/>
            <a:ext cx="5480551" cy="7651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Django’s built-in User model includes fields like username, email, password, first_name, and last_name. These fields cover basic user information required for most applications.</a:t>
            </a:r>
            <a:endParaRPr lang="en-US" sz="1600" dirty="0"/>
          </a:p>
        </p:txBody>
      </p:sp>
      <p:sp>
        <p:nvSpPr>
          <p:cNvPr id="35" name="Text 31"/>
          <p:cNvSpPr/>
          <p:nvPr/>
        </p:nvSpPr>
        <p:spPr>
          <a:xfrm>
            <a:off x="6234654" y="2925828"/>
            <a:ext cx="5480551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Default Permissions</a:t>
            </a:r>
            <a:endParaRPr lang="en-US" sz="1600" dirty="0"/>
          </a:p>
        </p:txBody>
      </p:sp>
      <p:sp>
        <p:nvSpPr>
          <p:cNvPr id="36" name="Text 32"/>
          <p:cNvSpPr/>
          <p:nvPr/>
        </p:nvSpPr>
        <p:spPr>
          <a:xfrm>
            <a:off x="5967954" y="3365888"/>
            <a:ext cx="5480551" cy="7651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User model comes with four default permissions: add, change, delete, and view. These permissions can be applied to different models to control user actions.</a:t>
            </a:r>
            <a:endParaRPr lang="en-US" sz="1600" dirty="0"/>
          </a:p>
        </p:txBody>
      </p:sp>
      <p:sp>
        <p:nvSpPr>
          <p:cNvPr id="37" name="Text 33"/>
          <p:cNvSpPr/>
          <p:nvPr/>
        </p:nvSpPr>
        <p:spPr>
          <a:xfrm>
            <a:off x="6192120" y="4742463"/>
            <a:ext cx="5480551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Groups and Superuser</a:t>
            </a:r>
            <a:endParaRPr lang="en-US" sz="1600" dirty="0"/>
          </a:p>
        </p:txBody>
      </p:sp>
      <p:sp>
        <p:nvSpPr>
          <p:cNvPr id="38" name="Text 34"/>
          <p:cNvSpPr/>
          <p:nvPr/>
        </p:nvSpPr>
        <p:spPr>
          <a:xfrm>
            <a:off x="5925420" y="5182523"/>
            <a:ext cx="5480551" cy="7651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Groups allow role-based access control, enabling you to assign permissions to groups of users. The superuser has all permissions and can bypass most access controls.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gradFill flip="none" rotWithShape="0">
          <a:gsLst>
            <a:gs pos="0">
              <a:srgbClr val="FFF2C6"/>
            </a:gs>
            <a:gs pos="47000">
              <a:srgbClr val="D8E1FD"/>
            </a:gs>
            <a:gs pos="78000">
              <a:srgbClr val="C7D5FC"/>
            </a:gs>
            <a:gs pos="100000">
              <a:srgbClr val="FDF8CB"/>
            </a:gs>
          </a:gsLst>
          <a:lin ang="2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8-d2nf8lh8bjvh7rlj0ae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399" y="517692"/>
            <a:ext cx="7251700" cy="63403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8502" y="2308860"/>
            <a:ext cx="4599086" cy="38617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5000" dirty="0">
                <a:solidFill>
                  <a:srgbClr val="7F9CD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97560" y="1932305"/>
            <a:ext cx="1075563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D7A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User Model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104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73104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3107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93107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31099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131099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331124" y="85600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1331124" y="85600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27687" y="159653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527687" y="159653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27687" y="139650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527687" y="139650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27687" y="119647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527687" y="119647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27687" y="99645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527687" y="99645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1" name="Image 1" descr="https://kimi-img.moonshot.cn/pub/slides/slides_tmpl/image/25-08-27-20:04:34-d2nf8kh8bjvh7rlj0a80.png"/>
          <p:cNvPicPr>
            <a:picLocks noChangeAspect="1"/>
          </p:cNvPicPr>
          <p:nvPr/>
        </p:nvPicPr>
        <p:blipFill>
          <a:blip r:embed="rId4">
            <a:alphaModFix amt="59000"/>
          </a:blip>
          <a:stretch>
            <a:fillRect/>
          </a:stretch>
        </p:blipFill>
        <p:spPr>
          <a:xfrm>
            <a:off x="5131435" y="330200"/>
            <a:ext cx="7048500" cy="6197600"/>
          </a:xfrm>
          <a:prstGeom prst="rect">
            <a:avLst/>
          </a:prstGeom>
        </p:spPr>
      </p:pic>
      <p:pic>
        <p:nvPicPr>
          <p:cNvPr id="22" name="Image 2" descr="https://kimi-img.moonshot.cn/pub/slides/slides_tmpl/image/25-08-27-20:04:33-d2nf8k98bjvh7rlj0a7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97300"/>
            <a:ext cx="5143500" cy="3060700"/>
          </a:xfrm>
          <a:prstGeom prst="rect">
            <a:avLst/>
          </a:prstGeom>
        </p:spPr>
      </p:pic>
      <p:pic>
        <p:nvPicPr>
          <p:cNvPr id="23" name="Image 3" descr="https://kimi-img.moonshot.cn/pub/slides/slides_tmpl/image/25-08-27-20:04:32-d2nf8k18bjvh7rlj0a5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445" y="4587240"/>
            <a:ext cx="152400" cy="1524000"/>
          </a:xfrm>
          <a:prstGeom prst="rect">
            <a:avLst/>
          </a:prstGeom>
        </p:spPr>
      </p:pic>
      <p:pic>
        <p:nvPicPr>
          <p:cNvPr id="24" name="Image 4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1275" y="3907257"/>
            <a:ext cx="1320800" cy="1371600"/>
          </a:xfrm>
          <a:prstGeom prst="rect">
            <a:avLst/>
          </a:prstGeom>
        </p:spPr>
      </p:pic>
      <p:pic>
        <p:nvPicPr>
          <p:cNvPr id="25" name="Image 5" descr="https://kimi-img.moonshot.cn/pub/slides/slides_tmpl/image/25-08-27-20:04:32-d2nf8k18bjvh7rlj0a6g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70172" y="1111250"/>
            <a:ext cx="983056" cy="907962"/>
          </a:xfrm>
          <a:prstGeom prst="rect">
            <a:avLst/>
          </a:prstGeom>
        </p:spPr>
      </p:pic>
      <p:sp>
        <p:nvSpPr>
          <p:cNvPr id="26" name="Shape 18"/>
          <p:cNvSpPr/>
          <p:nvPr/>
        </p:nvSpPr>
        <p:spPr>
          <a:xfrm>
            <a:off x="1101725" y="3958057"/>
            <a:ext cx="539750" cy="508001"/>
          </a:xfrm>
          <a:prstGeom prst="ellipse">
            <a:avLst/>
          </a:prstGeom>
          <a:solidFill>
            <a:srgbClr val="B2C4FF"/>
          </a:solidFill>
          <a:ln/>
        </p:spPr>
      </p:sp>
      <p:sp>
        <p:nvSpPr>
          <p:cNvPr id="27" name="Text 19"/>
          <p:cNvSpPr/>
          <p:nvPr/>
        </p:nvSpPr>
        <p:spPr>
          <a:xfrm>
            <a:off x="1101725" y="3958057"/>
            <a:ext cx="539750" cy="50800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6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87651" y="1515914"/>
            <a:ext cx="731154" cy="6760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gradFill flip="none" rotWithShape="0">
          <a:gsLst>
            <a:gs pos="0">
              <a:srgbClr val="C7D5FC"/>
            </a:gs>
            <a:gs pos="42000">
              <a:srgbClr val="C7D5FC"/>
            </a:gs>
            <a:gs pos="56000">
              <a:srgbClr val="D8E1FD"/>
            </a:gs>
            <a:gs pos="100000">
              <a:srgbClr val="D8E1FD"/>
            </a:gs>
            <a:gs pos="100000">
              <a:srgbClr val="FFF2C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48-d2nf8o18bjvh7rlj0b2g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2" y="11819"/>
            <a:ext cx="369841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244822" y="653687"/>
            <a:ext cx="6604129" cy="1073170"/>
          </a:xfrm>
          <a:prstGeom prst="rect">
            <a:avLst/>
          </a:prstGeom>
          <a:solidFill>
            <a:srgbClr val="F9F1DC"/>
          </a:solidFill>
          <a:ln/>
        </p:spPr>
      </p:sp>
      <p:sp>
        <p:nvSpPr>
          <p:cNvPr id="4" name="Text 1"/>
          <p:cNvSpPr/>
          <p:nvPr/>
        </p:nvSpPr>
        <p:spPr>
          <a:xfrm>
            <a:off x="4244822" y="653687"/>
            <a:ext cx="6604129" cy="10731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109932" y="1879948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109932" y="1879948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186331" y="1920486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8" name="Text 5"/>
          <p:cNvSpPr/>
          <p:nvPr/>
        </p:nvSpPr>
        <p:spPr>
          <a:xfrm>
            <a:off x="4186331" y="1920486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44822" y="38114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4244822" y="38114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444847" y="38114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4444847" y="38114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644872" y="38114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4644872" y="38114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844897" y="38114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4844897" y="38114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041460" y="112167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4041460" y="112167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4041460" y="92164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4041460" y="92164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041460" y="72162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2" name="Text 19"/>
          <p:cNvSpPr/>
          <p:nvPr/>
        </p:nvSpPr>
        <p:spPr>
          <a:xfrm>
            <a:off x="4041460" y="72162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4041460" y="52159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4" name="Text 21"/>
          <p:cNvSpPr/>
          <p:nvPr/>
        </p:nvSpPr>
        <p:spPr>
          <a:xfrm>
            <a:off x="4041460" y="52159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311650" y="788670"/>
            <a:ext cx="6387465" cy="8858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just">
              <a:lnSpc>
                <a:spcPct val="100000"/>
              </a:lnSpc>
            </a:pPr>
            <a:r>
              <a:rPr lang="en-US" sz="2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a Custom User Model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713528" y="658981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7" name="Text 24"/>
          <p:cNvSpPr/>
          <p:nvPr/>
        </p:nvSpPr>
        <p:spPr>
          <a:xfrm>
            <a:off x="713528" y="658981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713528" y="638979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9" name="Text 26"/>
          <p:cNvSpPr/>
          <p:nvPr/>
        </p:nvSpPr>
        <p:spPr>
          <a:xfrm>
            <a:off x="713528" y="638979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713528" y="618976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1" name="Text 28"/>
          <p:cNvSpPr/>
          <p:nvPr/>
        </p:nvSpPr>
        <p:spPr>
          <a:xfrm>
            <a:off x="713528" y="618976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713528" y="598974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3" name="Text 30"/>
          <p:cNvSpPr/>
          <p:nvPr/>
        </p:nvSpPr>
        <p:spPr>
          <a:xfrm>
            <a:off x="713528" y="598974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713528" y="573736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5" name="Text 32"/>
          <p:cNvSpPr/>
          <p:nvPr/>
        </p:nvSpPr>
        <p:spPr>
          <a:xfrm>
            <a:off x="713528" y="573736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713528" y="553734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7" name="Text 34"/>
          <p:cNvSpPr/>
          <p:nvPr/>
        </p:nvSpPr>
        <p:spPr>
          <a:xfrm>
            <a:off x="713528" y="553734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713528" y="533731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9" name="Text 36"/>
          <p:cNvSpPr/>
          <p:nvPr/>
        </p:nvSpPr>
        <p:spPr>
          <a:xfrm>
            <a:off x="713528" y="533731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713528" y="513729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1" name="Text 38"/>
          <p:cNvSpPr/>
          <p:nvPr/>
        </p:nvSpPr>
        <p:spPr>
          <a:xfrm>
            <a:off x="713528" y="513729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11539043" y="221359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3" name="Text 40"/>
          <p:cNvSpPr/>
          <p:nvPr/>
        </p:nvSpPr>
        <p:spPr>
          <a:xfrm>
            <a:off x="11539043" y="221359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11539043" y="201356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5" name="Text 42"/>
          <p:cNvSpPr/>
          <p:nvPr/>
        </p:nvSpPr>
        <p:spPr>
          <a:xfrm>
            <a:off x="11539043" y="201356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11539043" y="181354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7" name="Text 44"/>
          <p:cNvSpPr/>
          <p:nvPr/>
        </p:nvSpPr>
        <p:spPr>
          <a:xfrm>
            <a:off x="11539043" y="181354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11539043" y="161351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9" name="Text 46"/>
          <p:cNvSpPr/>
          <p:nvPr/>
        </p:nvSpPr>
        <p:spPr>
          <a:xfrm>
            <a:off x="11539043" y="161351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0" name="Shape 47"/>
          <p:cNvSpPr/>
          <p:nvPr/>
        </p:nvSpPr>
        <p:spPr>
          <a:xfrm>
            <a:off x="11539043" y="1361139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1" name="Text 48"/>
          <p:cNvSpPr/>
          <p:nvPr/>
        </p:nvSpPr>
        <p:spPr>
          <a:xfrm>
            <a:off x="11539043" y="1361139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11539043" y="116111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3" name="Text 50"/>
          <p:cNvSpPr/>
          <p:nvPr/>
        </p:nvSpPr>
        <p:spPr>
          <a:xfrm>
            <a:off x="11539043" y="116111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11539043" y="96108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5" name="Text 52"/>
          <p:cNvSpPr/>
          <p:nvPr/>
        </p:nvSpPr>
        <p:spPr>
          <a:xfrm>
            <a:off x="11539043" y="96108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6" name="Shape 53"/>
          <p:cNvSpPr/>
          <p:nvPr/>
        </p:nvSpPr>
        <p:spPr>
          <a:xfrm>
            <a:off x="11539043" y="761064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7" name="Text 54"/>
          <p:cNvSpPr/>
          <p:nvPr/>
        </p:nvSpPr>
        <p:spPr>
          <a:xfrm>
            <a:off x="11539043" y="761064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4109932" y="3165858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59" name="Text 56"/>
          <p:cNvSpPr/>
          <p:nvPr/>
        </p:nvSpPr>
        <p:spPr>
          <a:xfrm>
            <a:off x="4109932" y="3165858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0" name="Shape 57"/>
          <p:cNvSpPr/>
          <p:nvPr/>
        </p:nvSpPr>
        <p:spPr>
          <a:xfrm>
            <a:off x="4186331" y="3206396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61" name="Text 58"/>
          <p:cNvSpPr/>
          <p:nvPr/>
        </p:nvSpPr>
        <p:spPr>
          <a:xfrm>
            <a:off x="4186331" y="3206396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2" name="Shape 59"/>
          <p:cNvSpPr/>
          <p:nvPr/>
        </p:nvSpPr>
        <p:spPr>
          <a:xfrm>
            <a:off x="4109932" y="4380981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63" name="Text 60"/>
          <p:cNvSpPr/>
          <p:nvPr/>
        </p:nvSpPr>
        <p:spPr>
          <a:xfrm>
            <a:off x="4109932" y="4380981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4" name="Shape 61"/>
          <p:cNvSpPr/>
          <p:nvPr/>
        </p:nvSpPr>
        <p:spPr>
          <a:xfrm>
            <a:off x="4186331" y="4421519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65" name="Text 62"/>
          <p:cNvSpPr/>
          <p:nvPr/>
        </p:nvSpPr>
        <p:spPr>
          <a:xfrm>
            <a:off x="4186331" y="4421519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6" name="Shape 63"/>
          <p:cNvSpPr/>
          <p:nvPr/>
        </p:nvSpPr>
        <p:spPr>
          <a:xfrm>
            <a:off x="4109932" y="5598195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67" name="Text 64"/>
          <p:cNvSpPr/>
          <p:nvPr/>
        </p:nvSpPr>
        <p:spPr>
          <a:xfrm>
            <a:off x="4109932" y="5598195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8" name="Shape 65"/>
          <p:cNvSpPr/>
          <p:nvPr/>
        </p:nvSpPr>
        <p:spPr>
          <a:xfrm>
            <a:off x="4186331" y="5638733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69" name="Text 66"/>
          <p:cNvSpPr/>
          <p:nvPr/>
        </p:nvSpPr>
        <p:spPr>
          <a:xfrm>
            <a:off x="4186331" y="5638733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0" name="Text 67"/>
          <p:cNvSpPr/>
          <p:nvPr/>
        </p:nvSpPr>
        <p:spPr>
          <a:xfrm>
            <a:off x="4538760" y="1810267"/>
            <a:ext cx="6824019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Additional Fields</a:t>
            </a:r>
            <a:endParaRPr lang="en-US" sz="1600" dirty="0"/>
          </a:p>
        </p:txBody>
      </p:sp>
      <p:sp>
        <p:nvSpPr>
          <p:cNvPr id="71" name="Text 68"/>
          <p:cNvSpPr/>
          <p:nvPr/>
        </p:nvSpPr>
        <p:spPr>
          <a:xfrm>
            <a:off x="4566285" y="2158365"/>
            <a:ext cx="6972300" cy="50264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custom user model allows you to add extra fields such as role, profile_picture, and bio. These fields can be tailored to your application's specific needs.</a:t>
            </a:r>
            <a:endParaRPr lang="en-US" sz="1600" dirty="0"/>
          </a:p>
        </p:txBody>
      </p:sp>
      <p:sp>
        <p:nvSpPr>
          <p:cNvPr id="72" name="Text 69"/>
          <p:cNvSpPr/>
          <p:nvPr/>
        </p:nvSpPr>
        <p:spPr>
          <a:xfrm>
            <a:off x="4538760" y="3096177"/>
            <a:ext cx="6824019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Flexibility</a:t>
            </a:r>
            <a:endParaRPr lang="en-US" sz="1600" dirty="0"/>
          </a:p>
        </p:txBody>
      </p:sp>
      <p:sp>
        <p:nvSpPr>
          <p:cNvPr id="73" name="Text 70"/>
          <p:cNvSpPr/>
          <p:nvPr/>
        </p:nvSpPr>
        <p:spPr>
          <a:xfrm>
            <a:off x="4566285" y="3444240"/>
            <a:ext cx="6973570" cy="50264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Creating a custom user model from the start provides flexibility for future features, such as integrating API tokens or other authentication mechanisms.</a:t>
            </a:r>
            <a:endParaRPr lang="en-US" sz="1600" dirty="0"/>
          </a:p>
        </p:txBody>
      </p:sp>
      <p:sp>
        <p:nvSpPr>
          <p:cNvPr id="74" name="Text 71"/>
          <p:cNvSpPr/>
          <p:nvPr/>
        </p:nvSpPr>
        <p:spPr>
          <a:xfrm>
            <a:off x="4538760" y="4311300"/>
            <a:ext cx="6824019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 Practice</a:t>
            </a:r>
            <a:endParaRPr lang="en-US" sz="1600" dirty="0"/>
          </a:p>
        </p:txBody>
      </p:sp>
      <p:sp>
        <p:nvSpPr>
          <p:cNvPr id="75" name="Text 72"/>
          <p:cNvSpPr/>
          <p:nvPr/>
        </p:nvSpPr>
        <p:spPr>
          <a:xfrm>
            <a:off x="4566285" y="4659630"/>
            <a:ext cx="6971665" cy="50264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 is a best practice to create a custom user model at the beginning of a project to avoid complications with migrations and schema changes later on.</a:t>
            </a:r>
            <a:endParaRPr lang="en-US" sz="1600" dirty="0"/>
          </a:p>
        </p:txBody>
      </p:sp>
      <p:sp>
        <p:nvSpPr>
          <p:cNvPr id="76" name="Text 73"/>
          <p:cNvSpPr/>
          <p:nvPr/>
        </p:nvSpPr>
        <p:spPr>
          <a:xfrm>
            <a:off x="4538760" y="5528514"/>
            <a:ext cx="6824019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Role-Based Design</a:t>
            </a:r>
            <a:endParaRPr lang="en-US" sz="1600" dirty="0"/>
          </a:p>
        </p:txBody>
      </p:sp>
      <p:sp>
        <p:nvSpPr>
          <p:cNvPr id="77" name="Text 74"/>
          <p:cNvSpPr/>
          <p:nvPr/>
        </p:nvSpPr>
        <p:spPr>
          <a:xfrm>
            <a:off x="4566285" y="5876925"/>
            <a:ext cx="6971665" cy="50264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custom user model enables you to design a flexible authorization system based on roles, which can be easily extended and modified as your application grows.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gradFill flip="none" rotWithShape="0">
          <a:gsLst>
            <a:gs pos="0">
              <a:srgbClr val="B2C4FF"/>
            </a:gs>
            <a:gs pos="22000">
              <a:srgbClr val="D8E1FD"/>
            </a:gs>
            <a:gs pos="100000">
              <a:srgbClr val="C7D5FC"/>
            </a:gs>
            <a:gs pos="100000">
              <a:srgbClr val="FFF2C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93644" y="349480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93644" y="349480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93669" y="349480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893669" y="349480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93694" y="349480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093694" y="349480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293719" y="349480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293719" y="349480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90282" y="423533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490282" y="423533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90282" y="403530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490282" y="403530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90282" y="383528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490282" y="383528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90282" y="363525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490282" y="363525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93420" y="3916998"/>
            <a:ext cx="655447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32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Creating a Custom User Model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56484" y="4788128"/>
            <a:ext cx="228803" cy="212992"/>
          </a:xfrm>
          <a:prstGeom prst="ellipse">
            <a:avLst/>
          </a:prstGeom>
          <a:solidFill>
            <a:srgbClr val="000000">
              <a:alpha val="0"/>
            </a:srgbClr>
          </a:solidFill>
          <a:ln w="41275">
            <a:solidFill>
              <a:srgbClr val="FFFFF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556484" y="4788128"/>
            <a:ext cx="228803" cy="21299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32883" y="4828666"/>
            <a:ext cx="137562" cy="131914"/>
          </a:xfrm>
          <a:prstGeom prst="ellipse">
            <a:avLst/>
          </a:prstGeom>
          <a:solidFill>
            <a:srgbClr val="C1CEF6"/>
          </a:solidFill>
          <a:ln/>
        </p:spPr>
      </p:sp>
      <p:sp>
        <p:nvSpPr>
          <p:cNvPr id="22" name="Text 20"/>
          <p:cNvSpPr/>
          <p:nvPr/>
        </p:nvSpPr>
        <p:spPr>
          <a:xfrm>
            <a:off x="632883" y="4828666"/>
            <a:ext cx="137562" cy="13191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3" name="Image 0" descr="https://kimi-img.moonshot.cn/pub/slides/slides_tmpl/image/25-08-27-20:04:35-d2nf8kp8bjvh7rlj0aa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6349" y="0"/>
            <a:ext cx="4858280" cy="6858000"/>
          </a:xfrm>
          <a:prstGeom prst="rect">
            <a:avLst/>
          </a:prstGeom>
        </p:spPr>
      </p:pic>
      <p:pic>
        <p:nvPicPr>
          <p:cNvPr id="24" name="Image 1" descr="https://kimi-img.moonshot.cn/pub/slides/slides_tmpl/image/25-08-27-20:04:35-d2nf8kp8bjvh7rlj0aag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675" y="30052"/>
            <a:ext cx="2304176" cy="3070607"/>
          </a:xfrm>
          <a:prstGeom prst="rect">
            <a:avLst/>
          </a:prstGeom>
        </p:spPr>
      </p:pic>
      <p:pic>
        <p:nvPicPr>
          <p:cNvPr id="25" name="Image 2" descr="https://kimi-img.moonshot.cn/pub/slides/slides_tmpl/image/25-08-27-20:04:36-d2nf8l18bjvh7rlj0ab0.jpe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8950" y="30052"/>
            <a:ext cx="2325494" cy="3100659"/>
          </a:xfrm>
          <a:prstGeom prst="rect">
            <a:avLst/>
          </a:prstGeom>
        </p:spPr>
      </p:pic>
      <p:sp>
        <p:nvSpPr>
          <p:cNvPr id="26" name="Text 21"/>
          <p:cNvSpPr/>
          <p:nvPr/>
        </p:nvSpPr>
        <p:spPr>
          <a:xfrm>
            <a:off x="785287" y="4726116"/>
            <a:ext cx="6463027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User Model Code</a:t>
            </a:r>
            <a:endParaRPr lang="en-US" sz="1600" dirty="0"/>
          </a:p>
        </p:txBody>
      </p:sp>
      <p:sp>
        <p:nvSpPr>
          <p:cNvPr id="27" name="Text 22"/>
          <p:cNvSpPr/>
          <p:nvPr/>
        </p:nvSpPr>
        <p:spPr>
          <a:xfrm>
            <a:off x="497205" y="5126990"/>
            <a:ext cx="6751320" cy="14433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06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 create a custom user model, subclass AbstractUser and add custom fields. For example, you can add a role field with choices like admin, editor, and viewer. Update settings.py to point AUTH_USER_MODEL to your custom model.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868</Words>
  <Application>Microsoft Office PowerPoint</Application>
  <PresentationFormat>Widescreen</PresentationFormat>
  <Paragraphs>100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 Auth Crash Course Day1</dc:title>
  <dc:subject>Django Auth Crash Course Day1</dc:subject>
  <dc:creator>Kimi</dc:creator>
  <cp:lastModifiedBy>Sean</cp:lastModifiedBy>
  <cp:revision>3</cp:revision>
  <dcterms:created xsi:type="dcterms:W3CDTF">2025-12-10T02:39:22Z</dcterms:created>
  <dcterms:modified xsi:type="dcterms:W3CDTF">2025-12-10T02:51:55Z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{"Label":"Django Auth Crash Course Day1","ContentProducer":"001191110108MACG2KBH8F10000","ProduceID":"d4sdpjsqdqemfbcak48g","ReservedCode1":"","ContentPropagator":"001191110108MACG2KBH8F20000","PropagateID":"d4sdpjsqdqemfbcak48g","ReservedCode2":""}</vt:lpwstr>
  </property>
</Properties>
</file>